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43"/>
  </p:notesMasterIdLst>
  <p:sldIdLst>
    <p:sldId id="381" r:id="rId2"/>
    <p:sldId id="383" r:id="rId3"/>
    <p:sldId id="389" r:id="rId4"/>
    <p:sldId id="387" r:id="rId5"/>
    <p:sldId id="430" r:id="rId6"/>
    <p:sldId id="342" r:id="rId7"/>
    <p:sldId id="388" r:id="rId8"/>
    <p:sldId id="351" r:id="rId9"/>
    <p:sldId id="432" r:id="rId10"/>
    <p:sldId id="411" r:id="rId11"/>
    <p:sldId id="414" r:id="rId12"/>
    <p:sldId id="433" r:id="rId13"/>
    <p:sldId id="447" r:id="rId14"/>
    <p:sldId id="423" r:id="rId15"/>
    <p:sldId id="441" r:id="rId16"/>
    <p:sldId id="448" r:id="rId17"/>
    <p:sldId id="406" r:id="rId18"/>
    <p:sldId id="415" r:id="rId19"/>
    <p:sldId id="413" r:id="rId20"/>
    <p:sldId id="417" r:id="rId21"/>
    <p:sldId id="435" r:id="rId22"/>
    <p:sldId id="442" r:id="rId23"/>
    <p:sldId id="443" r:id="rId24"/>
    <p:sldId id="444" r:id="rId25"/>
    <p:sldId id="449" r:id="rId26"/>
    <p:sldId id="450" r:id="rId27"/>
    <p:sldId id="416" r:id="rId28"/>
    <p:sldId id="422" r:id="rId29"/>
    <p:sldId id="420" r:id="rId30"/>
    <p:sldId id="349" r:id="rId31"/>
    <p:sldId id="445" r:id="rId32"/>
    <p:sldId id="452" r:id="rId33"/>
    <p:sldId id="446" r:id="rId34"/>
    <p:sldId id="421" r:id="rId35"/>
    <p:sldId id="350" r:id="rId36"/>
    <p:sldId id="425" r:id="rId37"/>
    <p:sldId id="424" r:id="rId38"/>
    <p:sldId id="427" r:id="rId39"/>
    <p:sldId id="428" r:id="rId40"/>
    <p:sldId id="429" r:id="rId41"/>
    <p:sldId id="412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4D31"/>
    <a:srgbClr val="4ED0E2"/>
    <a:srgbClr val="666666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86" autoAdjust="0"/>
  </p:normalViewPr>
  <p:slideViewPr>
    <p:cSldViewPr snapToGrid="0">
      <p:cViewPr varScale="1">
        <p:scale>
          <a:sx n="66" d="100"/>
          <a:sy n="66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323" y="-10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Профилактическое направление</a:t>
            </a:r>
            <a:endParaRPr lang="ru-RU" dirty="0"/>
          </a:p>
        </c:rich>
      </c:tx>
      <c:layout>
        <c:manualLayout>
          <c:xMode val="edge"/>
          <c:yMode val="edge"/>
          <c:x val="0.55172500000000002"/>
          <c:y val="0.23996467773293953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numRef>
              <c:f>Лист1!$A$3:$A$3</c:f>
              <c:numCache>
                <c:formatCode>General</c:formatCode>
                <c:ptCount val="1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4F-44EC-9D28-F4FDA76DF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ogu01@mail.ru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ogu01@mail.ru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0EB48D-7FD8-42C7-A515-113323F236FB}" type="doc">
      <dgm:prSet loTypeId="urn:microsoft.com/office/officeart/2005/8/layout/list1" loCatId="list" qsTypeId="urn:microsoft.com/office/officeart/2005/8/quickstyle/simple2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7C71E3DC-8AF4-4F72-AF91-B1B70DE91DF7}">
      <dgm:prSet phldrT="[Текст]" custT="1"/>
      <dgm:spPr/>
      <dgm:t>
        <a:bodyPr/>
        <a:lstStyle/>
        <a:p>
          <a:pPr algn="just"/>
          <a:r>
            <a:rPr lang="ru-RU" sz="2400" dirty="0" smtClean="0"/>
            <a:t>В основе квест-комнаты детективный сюжет: история парня и девушки, которые так же, как и участники </a:t>
          </a:r>
          <a:r>
            <a:rPr lang="ru-RU" sz="2400" dirty="0" err="1" smtClean="0"/>
            <a:t>квеста</a:t>
          </a:r>
          <a:r>
            <a:rPr lang="ru-RU" sz="2400" dirty="0" smtClean="0"/>
            <a:t>, любят жизнь, имеют семью, друзей, любовь и строят планы, но по непонятным причинам один из героев погибает. </a:t>
          </a:r>
        </a:p>
        <a:p>
          <a:pPr algn="just"/>
          <a:r>
            <a:rPr lang="ru-RU" sz="2400" dirty="0" smtClean="0"/>
            <a:t>Квест – комната, расположена по адресу: г. Иркутск, ул. Академическая, 74, вход со двора. Заявки на участие на электронную почту: </a:t>
          </a:r>
          <a:r>
            <a:rPr lang="en-US" sz="2400" dirty="0" smtClean="0">
              <a:hlinkClick xmlns:r="http://schemas.openxmlformats.org/officeDocument/2006/relationships" r:id="rId1"/>
            </a:rPr>
            <a:t>ogu01@mail</a:t>
          </a:r>
          <a:r>
            <a:rPr lang="ru-RU" sz="2400" dirty="0" smtClean="0">
              <a:hlinkClick xmlns:r="http://schemas.openxmlformats.org/officeDocument/2006/relationships" r:id="rId1"/>
            </a:rPr>
            <a:t>.</a:t>
          </a:r>
          <a:r>
            <a:rPr lang="en-US" sz="2400" dirty="0" smtClean="0">
              <a:hlinkClick xmlns:r="http://schemas.openxmlformats.org/officeDocument/2006/relationships" r:id="rId1"/>
            </a:rPr>
            <a:t>ru</a:t>
          </a:r>
          <a:endParaRPr lang="en-US" sz="2400" dirty="0" smtClean="0"/>
        </a:p>
        <a:p>
          <a:pPr algn="just"/>
          <a:r>
            <a:rPr lang="ru-RU" sz="2400" dirty="0" smtClean="0"/>
            <a:t>Расписание: 9.30, 11.30, 14.30, 16.30</a:t>
          </a:r>
          <a:endParaRPr lang="ru-RU" sz="2400" dirty="0"/>
        </a:p>
      </dgm:t>
    </dgm:pt>
    <dgm:pt modelId="{37C341DC-F5A8-4D68-82FA-CCAEA0C39D08}" type="parTrans" cxnId="{44EAE904-F006-4D25-AE42-4EC7E79205F7}">
      <dgm:prSet/>
      <dgm:spPr/>
      <dgm:t>
        <a:bodyPr/>
        <a:lstStyle/>
        <a:p>
          <a:endParaRPr lang="ru-RU"/>
        </a:p>
      </dgm:t>
    </dgm:pt>
    <dgm:pt modelId="{F4939C35-B87F-4D50-A5A2-6BCFF0C8699D}" type="sibTrans" cxnId="{44EAE904-F006-4D25-AE42-4EC7E79205F7}">
      <dgm:prSet/>
      <dgm:spPr/>
      <dgm:t>
        <a:bodyPr/>
        <a:lstStyle/>
        <a:p>
          <a:endParaRPr lang="ru-RU"/>
        </a:p>
      </dgm:t>
    </dgm:pt>
    <dgm:pt modelId="{E82C87E9-E0B3-4B84-BD32-0254C17B1929}" type="pres">
      <dgm:prSet presAssocID="{220EB48D-7FD8-42C7-A515-113323F236F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9DDB94-FB18-4B2F-9656-212BAFE70733}" type="pres">
      <dgm:prSet presAssocID="{7C71E3DC-8AF4-4F72-AF91-B1B70DE91DF7}" presName="parentLin" presStyleCnt="0"/>
      <dgm:spPr/>
      <dgm:t>
        <a:bodyPr/>
        <a:lstStyle/>
        <a:p>
          <a:endParaRPr lang="ru-RU"/>
        </a:p>
      </dgm:t>
    </dgm:pt>
    <dgm:pt modelId="{E2182E08-69AE-4207-B2FB-326755DA12FE}" type="pres">
      <dgm:prSet presAssocID="{7C71E3DC-8AF4-4F72-AF91-B1B70DE91DF7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A822EE25-98C1-4DA2-AF40-9566A1D1196D}" type="pres">
      <dgm:prSet presAssocID="{7C71E3DC-8AF4-4F72-AF91-B1B70DE91DF7}" presName="parentText" presStyleLbl="node1" presStyleIdx="0" presStyleCnt="1" custScaleX="135428" custScaleY="580832" custLinFactNeighborX="-68434" custLinFactNeighborY="-79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870DB-9C71-4393-BE36-CFF039D09A51}" type="pres">
      <dgm:prSet presAssocID="{7C71E3DC-8AF4-4F72-AF91-B1B70DE91DF7}" presName="negativeSpace" presStyleCnt="0"/>
      <dgm:spPr/>
      <dgm:t>
        <a:bodyPr/>
        <a:lstStyle/>
        <a:p>
          <a:endParaRPr lang="ru-RU"/>
        </a:p>
      </dgm:t>
    </dgm:pt>
    <dgm:pt modelId="{9098F3D4-079B-4A73-9C1A-F6A60B25600B}" type="pres">
      <dgm:prSet presAssocID="{7C71E3DC-8AF4-4F72-AF91-B1B70DE91DF7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129ED8-169C-4F82-83CE-BA11DCC9081A}" type="presOf" srcId="{7C71E3DC-8AF4-4F72-AF91-B1B70DE91DF7}" destId="{A822EE25-98C1-4DA2-AF40-9566A1D1196D}" srcOrd="1" destOrd="0" presId="urn:microsoft.com/office/officeart/2005/8/layout/list1"/>
    <dgm:cxn modelId="{F49F379D-889D-4802-8EB4-32F8306FB33F}" type="presOf" srcId="{7C71E3DC-8AF4-4F72-AF91-B1B70DE91DF7}" destId="{E2182E08-69AE-4207-B2FB-326755DA12FE}" srcOrd="0" destOrd="0" presId="urn:microsoft.com/office/officeart/2005/8/layout/list1"/>
    <dgm:cxn modelId="{44EAE904-F006-4D25-AE42-4EC7E79205F7}" srcId="{220EB48D-7FD8-42C7-A515-113323F236FB}" destId="{7C71E3DC-8AF4-4F72-AF91-B1B70DE91DF7}" srcOrd="0" destOrd="0" parTransId="{37C341DC-F5A8-4D68-82FA-CCAEA0C39D08}" sibTransId="{F4939C35-B87F-4D50-A5A2-6BCFF0C8699D}"/>
    <dgm:cxn modelId="{2FADB6C6-50B1-488D-B0AC-15FB249C458B}" type="presOf" srcId="{220EB48D-7FD8-42C7-A515-113323F236FB}" destId="{E82C87E9-E0B3-4B84-BD32-0254C17B1929}" srcOrd="0" destOrd="0" presId="urn:microsoft.com/office/officeart/2005/8/layout/list1"/>
    <dgm:cxn modelId="{8B8B879F-FAC4-4DAF-9A89-710D9680C27C}" type="presParOf" srcId="{E82C87E9-E0B3-4B84-BD32-0254C17B1929}" destId="{BE9DDB94-FB18-4B2F-9656-212BAFE70733}" srcOrd="0" destOrd="0" presId="urn:microsoft.com/office/officeart/2005/8/layout/list1"/>
    <dgm:cxn modelId="{45CAD6A8-DDAF-4F55-B24C-C081927C20EE}" type="presParOf" srcId="{BE9DDB94-FB18-4B2F-9656-212BAFE70733}" destId="{E2182E08-69AE-4207-B2FB-326755DA12FE}" srcOrd="0" destOrd="0" presId="urn:microsoft.com/office/officeart/2005/8/layout/list1"/>
    <dgm:cxn modelId="{97AC9E26-AF9C-4A63-B23B-2106C777C1AC}" type="presParOf" srcId="{BE9DDB94-FB18-4B2F-9656-212BAFE70733}" destId="{A822EE25-98C1-4DA2-AF40-9566A1D1196D}" srcOrd="1" destOrd="0" presId="urn:microsoft.com/office/officeart/2005/8/layout/list1"/>
    <dgm:cxn modelId="{8E14DD0B-7FB0-4B83-BB6D-23095DB50D28}" type="presParOf" srcId="{E82C87E9-E0B3-4B84-BD32-0254C17B1929}" destId="{FE6870DB-9C71-4393-BE36-CFF039D09A51}" srcOrd="1" destOrd="0" presId="urn:microsoft.com/office/officeart/2005/8/layout/list1"/>
    <dgm:cxn modelId="{B16B15D3-6704-4D0F-9A0A-3805DEFE761D}" type="presParOf" srcId="{E82C87E9-E0B3-4B84-BD32-0254C17B1929}" destId="{9098F3D4-079B-4A73-9C1A-F6A60B25600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E147A3-64CE-44C8-93D5-3238B0FCCAFE}" type="doc">
      <dgm:prSet loTypeId="urn:microsoft.com/office/officeart/2005/8/layout/vList4#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86D26F6A-FB7F-4470-B9B8-31E56DC8F03C}">
      <dgm:prSet phldrT="[Текст]" custT="1"/>
      <dgm:spPr/>
      <dgm:t>
        <a:bodyPr/>
        <a:lstStyle/>
        <a:p>
          <a:pPr algn="just"/>
          <a:r>
            <a:rPr lang="ru-RU" sz="2800" i="1" dirty="0" smtClean="0"/>
            <a:t>«Совет психолога» </a:t>
          </a:r>
          <a:r>
            <a:rPr lang="ru-RU" sz="2800" dirty="0" smtClean="0"/>
            <a:t>(профессиональные психологи отвечают на вопросы подписчиков);</a:t>
          </a:r>
          <a:endParaRPr lang="ru-RU" sz="2800" dirty="0"/>
        </a:p>
      </dgm:t>
    </dgm:pt>
    <dgm:pt modelId="{8008525D-F7EA-4131-980A-D953B8546A06}" type="parTrans" cxnId="{8FAB0B3E-7E30-44ED-9B7D-608C34FA5A3F}">
      <dgm:prSet/>
      <dgm:spPr/>
      <dgm:t>
        <a:bodyPr/>
        <a:lstStyle/>
        <a:p>
          <a:endParaRPr lang="ru-RU"/>
        </a:p>
      </dgm:t>
    </dgm:pt>
    <dgm:pt modelId="{49B929F3-01AF-45C0-9E36-F6BCE4B24271}" type="sibTrans" cxnId="{8FAB0B3E-7E30-44ED-9B7D-608C34FA5A3F}">
      <dgm:prSet/>
      <dgm:spPr/>
      <dgm:t>
        <a:bodyPr/>
        <a:lstStyle/>
        <a:p>
          <a:endParaRPr lang="ru-RU"/>
        </a:p>
      </dgm:t>
    </dgm:pt>
    <dgm:pt modelId="{1B3B67F6-0AFE-4F3D-8300-6681D16DE75C}">
      <dgm:prSet phldrT="[Текст]"/>
      <dgm:spPr/>
      <dgm:t>
        <a:bodyPr/>
        <a:lstStyle/>
        <a:p>
          <a:pPr algn="just"/>
          <a:r>
            <a:rPr lang="ru-RU" b="0" i="1" dirty="0" smtClean="0"/>
            <a:t>«Знаете ли Вы, что …?» </a:t>
          </a:r>
          <a:r>
            <a:rPr lang="ru-RU" b="0" dirty="0" smtClean="0"/>
            <a:t>(объединяет интересные факты по теме профилактики наркомании);</a:t>
          </a:r>
          <a:endParaRPr lang="ru-RU" b="0" dirty="0"/>
        </a:p>
      </dgm:t>
    </dgm:pt>
    <dgm:pt modelId="{4DD54D13-648A-47B4-BAD0-83569844C3A7}" type="parTrans" cxnId="{BED0D2A5-A919-482B-A1F8-9F3159BE1314}">
      <dgm:prSet/>
      <dgm:spPr/>
      <dgm:t>
        <a:bodyPr/>
        <a:lstStyle/>
        <a:p>
          <a:endParaRPr lang="ru-RU"/>
        </a:p>
      </dgm:t>
    </dgm:pt>
    <dgm:pt modelId="{AB36602D-C271-497B-996F-1E9076DF72EE}" type="sibTrans" cxnId="{BED0D2A5-A919-482B-A1F8-9F3159BE1314}">
      <dgm:prSet/>
      <dgm:spPr/>
      <dgm:t>
        <a:bodyPr/>
        <a:lstStyle/>
        <a:p>
          <a:endParaRPr lang="ru-RU"/>
        </a:p>
      </dgm:t>
    </dgm:pt>
    <dgm:pt modelId="{B8C1159B-74EF-4C5A-8814-6A66185D07EF}">
      <dgm:prSet phldrT="[Текст]"/>
      <dgm:spPr/>
      <dgm:t>
        <a:bodyPr/>
        <a:lstStyle/>
        <a:p>
          <a:pPr algn="just"/>
          <a:r>
            <a:rPr lang="ru-RU" i="1" dirty="0" smtClean="0"/>
            <a:t>«#</a:t>
          </a:r>
          <a:r>
            <a:rPr lang="ru-RU" i="1" dirty="0" err="1" smtClean="0"/>
            <a:t>Курьер_по_особо_тяжким</a:t>
          </a:r>
          <a:r>
            <a:rPr lang="ru-RU" i="1" smtClean="0"/>
            <a:t>»</a:t>
          </a:r>
          <a:r>
            <a:rPr lang="ru-RU" smtClean="0"/>
            <a:t> (серия постов на тему, как не попасть в сети наркоторговцев, альтернативные законные способы заработка)</a:t>
          </a:r>
          <a:endParaRPr lang="ru-RU" dirty="0"/>
        </a:p>
      </dgm:t>
    </dgm:pt>
    <dgm:pt modelId="{4E5AF0F8-5BB6-4989-9D3B-8A6B9ECBC11E}" type="parTrans" cxnId="{9739581A-FEC8-4048-867B-377B001AF96B}">
      <dgm:prSet/>
      <dgm:spPr/>
      <dgm:t>
        <a:bodyPr/>
        <a:lstStyle/>
        <a:p>
          <a:endParaRPr lang="ru-RU"/>
        </a:p>
      </dgm:t>
    </dgm:pt>
    <dgm:pt modelId="{0B11288C-F33A-4119-805F-5DB155674B55}" type="sibTrans" cxnId="{9739581A-FEC8-4048-867B-377B001AF96B}">
      <dgm:prSet/>
      <dgm:spPr/>
      <dgm:t>
        <a:bodyPr/>
        <a:lstStyle/>
        <a:p>
          <a:endParaRPr lang="ru-RU"/>
        </a:p>
      </dgm:t>
    </dgm:pt>
    <dgm:pt modelId="{042092A0-FF75-4F3C-87C6-F1BCDBFD535A}" type="pres">
      <dgm:prSet presAssocID="{64E147A3-64CE-44C8-93D5-3238B0FCCAF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3DDFE8-424D-410C-A856-00C53C2E5851}" type="pres">
      <dgm:prSet presAssocID="{86D26F6A-FB7F-4470-B9B8-31E56DC8F03C}" presName="comp" presStyleCnt="0"/>
      <dgm:spPr/>
    </dgm:pt>
    <dgm:pt modelId="{DDBD7C15-A15D-470D-A00F-F55C80C01E95}" type="pres">
      <dgm:prSet presAssocID="{86D26F6A-FB7F-4470-B9B8-31E56DC8F03C}" presName="box" presStyleLbl="node1" presStyleIdx="0" presStyleCnt="3" custScaleY="97020" custLinFactNeighborX="14244" custLinFactNeighborY="11713"/>
      <dgm:spPr/>
      <dgm:t>
        <a:bodyPr/>
        <a:lstStyle/>
        <a:p>
          <a:endParaRPr lang="ru-RU"/>
        </a:p>
      </dgm:t>
    </dgm:pt>
    <dgm:pt modelId="{91576754-8438-4EDD-8E86-71AFA8E2F07C}" type="pres">
      <dgm:prSet presAssocID="{86D26F6A-FB7F-4470-B9B8-31E56DC8F03C}" presName="img" presStyleLbl="fgImgPlace1" presStyleIdx="0" presStyleCnt="3" custScaleX="82477" custLinFactNeighborX="-1275" custLinFactNeighborY="1337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6239CC0-27BA-4F7C-8464-0CCB3494B918}" type="pres">
      <dgm:prSet presAssocID="{86D26F6A-FB7F-4470-B9B8-31E56DC8F03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8EF94-9318-44E0-9463-74232B1996BA}" type="pres">
      <dgm:prSet presAssocID="{49B929F3-01AF-45C0-9E36-F6BCE4B24271}" presName="spacer" presStyleCnt="0"/>
      <dgm:spPr/>
    </dgm:pt>
    <dgm:pt modelId="{AF96951C-C1F0-48D2-94D6-D0390F8E0985}" type="pres">
      <dgm:prSet presAssocID="{1B3B67F6-0AFE-4F3D-8300-6681D16DE75C}" presName="comp" presStyleCnt="0"/>
      <dgm:spPr/>
    </dgm:pt>
    <dgm:pt modelId="{9E378C0D-E916-4CDB-9A77-B6AFE0276659}" type="pres">
      <dgm:prSet presAssocID="{1B3B67F6-0AFE-4F3D-8300-6681D16DE75C}" presName="box" presStyleLbl="node1" presStyleIdx="1" presStyleCnt="3" custLinFactNeighborY="6114"/>
      <dgm:spPr/>
      <dgm:t>
        <a:bodyPr/>
        <a:lstStyle/>
        <a:p>
          <a:endParaRPr lang="ru-RU"/>
        </a:p>
      </dgm:t>
    </dgm:pt>
    <dgm:pt modelId="{34FEF0EB-398D-4117-8DAB-F80CC50022BF}" type="pres">
      <dgm:prSet presAssocID="{1B3B67F6-0AFE-4F3D-8300-6681D16DE75C}" presName="img" presStyleLbl="fgImgPlace1" presStyleIdx="1" presStyleCnt="3" custScaleX="85747" custLinFactNeighborX="-1275" custLinFactNeighborY="764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A6DFCB0-096C-4D0B-B3E6-49C9EABBE9E0}" type="pres">
      <dgm:prSet presAssocID="{1B3B67F6-0AFE-4F3D-8300-6681D16DE75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94346-8077-4F41-8B49-A857854E7127}" type="pres">
      <dgm:prSet presAssocID="{AB36602D-C271-497B-996F-1E9076DF72EE}" presName="spacer" presStyleCnt="0"/>
      <dgm:spPr/>
    </dgm:pt>
    <dgm:pt modelId="{7C911092-9DC3-4E53-AC88-80E0D7B4671E}" type="pres">
      <dgm:prSet presAssocID="{B8C1159B-74EF-4C5A-8814-6A66185D07EF}" presName="comp" presStyleCnt="0"/>
      <dgm:spPr/>
    </dgm:pt>
    <dgm:pt modelId="{03A5390C-DF98-4E07-87A8-36A1CDAC7EB6}" type="pres">
      <dgm:prSet presAssocID="{B8C1159B-74EF-4C5A-8814-6A66185D07EF}" presName="box" presStyleLbl="node1" presStyleIdx="2" presStyleCnt="3"/>
      <dgm:spPr/>
      <dgm:t>
        <a:bodyPr/>
        <a:lstStyle/>
        <a:p>
          <a:endParaRPr lang="ru-RU"/>
        </a:p>
      </dgm:t>
    </dgm:pt>
    <dgm:pt modelId="{25F5DA91-82A2-463F-9814-0EF1842A1823}" type="pres">
      <dgm:prSet presAssocID="{B8C1159B-74EF-4C5A-8814-6A66185D07EF}" presName="img" presStyleLbl="fgImgPlace1" presStyleIdx="2" presStyleCnt="3" custScaleX="9065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35433292-6528-4F27-8A5F-A75A38E5A5BF}" type="pres">
      <dgm:prSet presAssocID="{B8C1159B-74EF-4C5A-8814-6A66185D07EF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023C0A-FA5B-4AEA-8EBB-7C82AFFED10A}" type="presOf" srcId="{1B3B67F6-0AFE-4F3D-8300-6681D16DE75C}" destId="{AA6DFCB0-096C-4D0B-B3E6-49C9EABBE9E0}" srcOrd="1" destOrd="0" presId="urn:microsoft.com/office/officeart/2005/8/layout/vList4#1"/>
    <dgm:cxn modelId="{23DC3266-F2C3-49C7-9241-DAB93EB39629}" type="presOf" srcId="{86D26F6A-FB7F-4470-B9B8-31E56DC8F03C}" destId="{DDBD7C15-A15D-470D-A00F-F55C80C01E95}" srcOrd="0" destOrd="0" presId="urn:microsoft.com/office/officeart/2005/8/layout/vList4#1"/>
    <dgm:cxn modelId="{BED0D2A5-A919-482B-A1F8-9F3159BE1314}" srcId="{64E147A3-64CE-44C8-93D5-3238B0FCCAFE}" destId="{1B3B67F6-0AFE-4F3D-8300-6681D16DE75C}" srcOrd="1" destOrd="0" parTransId="{4DD54D13-648A-47B4-BAD0-83569844C3A7}" sibTransId="{AB36602D-C271-497B-996F-1E9076DF72EE}"/>
    <dgm:cxn modelId="{D674A09E-B30D-48EC-BCB2-3D74B492F27C}" type="presOf" srcId="{1B3B67F6-0AFE-4F3D-8300-6681D16DE75C}" destId="{9E378C0D-E916-4CDB-9A77-B6AFE0276659}" srcOrd="0" destOrd="0" presId="urn:microsoft.com/office/officeart/2005/8/layout/vList4#1"/>
    <dgm:cxn modelId="{55B6D9DF-F622-4BDB-84D9-ACB6CFB48ED0}" type="presOf" srcId="{64E147A3-64CE-44C8-93D5-3238B0FCCAFE}" destId="{042092A0-FF75-4F3C-87C6-F1BCDBFD535A}" srcOrd="0" destOrd="0" presId="urn:microsoft.com/office/officeart/2005/8/layout/vList4#1"/>
    <dgm:cxn modelId="{8FAB0B3E-7E30-44ED-9B7D-608C34FA5A3F}" srcId="{64E147A3-64CE-44C8-93D5-3238B0FCCAFE}" destId="{86D26F6A-FB7F-4470-B9B8-31E56DC8F03C}" srcOrd="0" destOrd="0" parTransId="{8008525D-F7EA-4131-980A-D953B8546A06}" sibTransId="{49B929F3-01AF-45C0-9E36-F6BCE4B24271}"/>
    <dgm:cxn modelId="{ED8FD530-D94C-4896-B9C8-D0752DE784C8}" type="presOf" srcId="{B8C1159B-74EF-4C5A-8814-6A66185D07EF}" destId="{35433292-6528-4F27-8A5F-A75A38E5A5BF}" srcOrd="1" destOrd="0" presId="urn:microsoft.com/office/officeart/2005/8/layout/vList4#1"/>
    <dgm:cxn modelId="{92AFF47E-B469-45B5-AADD-0DB8D28F9D8B}" type="presOf" srcId="{86D26F6A-FB7F-4470-B9B8-31E56DC8F03C}" destId="{26239CC0-27BA-4F7C-8464-0CCB3494B918}" srcOrd="1" destOrd="0" presId="urn:microsoft.com/office/officeart/2005/8/layout/vList4#1"/>
    <dgm:cxn modelId="{105DFB74-7B71-4004-9D8A-6738CC6C8597}" type="presOf" srcId="{B8C1159B-74EF-4C5A-8814-6A66185D07EF}" destId="{03A5390C-DF98-4E07-87A8-36A1CDAC7EB6}" srcOrd="0" destOrd="0" presId="urn:microsoft.com/office/officeart/2005/8/layout/vList4#1"/>
    <dgm:cxn modelId="{9739581A-FEC8-4048-867B-377B001AF96B}" srcId="{64E147A3-64CE-44C8-93D5-3238B0FCCAFE}" destId="{B8C1159B-74EF-4C5A-8814-6A66185D07EF}" srcOrd="2" destOrd="0" parTransId="{4E5AF0F8-5BB6-4989-9D3B-8A6B9ECBC11E}" sibTransId="{0B11288C-F33A-4119-805F-5DB155674B55}"/>
    <dgm:cxn modelId="{2ACDB2A2-E56E-4526-9E05-4EEDC8CE5368}" type="presParOf" srcId="{042092A0-FF75-4F3C-87C6-F1BCDBFD535A}" destId="{D43DDFE8-424D-410C-A856-00C53C2E5851}" srcOrd="0" destOrd="0" presId="urn:microsoft.com/office/officeart/2005/8/layout/vList4#1"/>
    <dgm:cxn modelId="{2C5B041C-3B4D-4C91-AC4D-4BF3C6425241}" type="presParOf" srcId="{D43DDFE8-424D-410C-A856-00C53C2E5851}" destId="{DDBD7C15-A15D-470D-A00F-F55C80C01E95}" srcOrd="0" destOrd="0" presId="urn:microsoft.com/office/officeart/2005/8/layout/vList4#1"/>
    <dgm:cxn modelId="{00262244-DE2F-4BCE-A860-41D96DD55F84}" type="presParOf" srcId="{D43DDFE8-424D-410C-A856-00C53C2E5851}" destId="{91576754-8438-4EDD-8E86-71AFA8E2F07C}" srcOrd="1" destOrd="0" presId="urn:microsoft.com/office/officeart/2005/8/layout/vList4#1"/>
    <dgm:cxn modelId="{5ADA5A81-CC7B-4BEE-8B50-88E5A63410D1}" type="presParOf" srcId="{D43DDFE8-424D-410C-A856-00C53C2E5851}" destId="{26239CC0-27BA-4F7C-8464-0CCB3494B918}" srcOrd="2" destOrd="0" presId="urn:microsoft.com/office/officeart/2005/8/layout/vList4#1"/>
    <dgm:cxn modelId="{5FE5A2CD-729E-4A18-B3C9-E75472996E68}" type="presParOf" srcId="{042092A0-FF75-4F3C-87C6-F1BCDBFD535A}" destId="{70C8EF94-9318-44E0-9463-74232B1996BA}" srcOrd="1" destOrd="0" presId="urn:microsoft.com/office/officeart/2005/8/layout/vList4#1"/>
    <dgm:cxn modelId="{2B166BD6-6C57-4C47-B6F4-1B8D4FF27A81}" type="presParOf" srcId="{042092A0-FF75-4F3C-87C6-F1BCDBFD535A}" destId="{AF96951C-C1F0-48D2-94D6-D0390F8E0985}" srcOrd="2" destOrd="0" presId="urn:microsoft.com/office/officeart/2005/8/layout/vList4#1"/>
    <dgm:cxn modelId="{F9E6FA52-0C8C-4476-99C2-54E524CCC318}" type="presParOf" srcId="{AF96951C-C1F0-48D2-94D6-D0390F8E0985}" destId="{9E378C0D-E916-4CDB-9A77-B6AFE0276659}" srcOrd="0" destOrd="0" presId="urn:microsoft.com/office/officeart/2005/8/layout/vList4#1"/>
    <dgm:cxn modelId="{D25796E8-BE35-4526-BF7A-910B9B47B073}" type="presParOf" srcId="{AF96951C-C1F0-48D2-94D6-D0390F8E0985}" destId="{34FEF0EB-398D-4117-8DAB-F80CC50022BF}" srcOrd="1" destOrd="0" presId="urn:microsoft.com/office/officeart/2005/8/layout/vList4#1"/>
    <dgm:cxn modelId="{569EB997-4C09-4024-906E-35A2297DC407}" type="presParOf" srcId="{AF96951C-C1F0-48D2-94D6-D0390F8E0985}" destId="{AA6DFCB0-096C-4D0B-B3E6-49C9EABBE9E0}" srcOrd="2" destOrd="0" presId="urn:microsoft.com/office/officeart/2005/8/layout/vList4#1"/>
    <dgm:cxn modelId="{4E883E96-D37F-4EB8-A93D-10C7B781EDE4}" type="presParOf" srcId="{042092A0-FF75-4F3C-87C6-F1BCDBFD535A}" destId="{32C94346-8077-4F41-8B49-A857854E7127}" srcOrd="3" destOrd="0" presId="urn:microsoft.com/office/officeart/2005/8/layout/vList4#1"/>
    <dgm:cxn modelId="{7EB72A26-AB6A-436C-B557-7E82E7530367}" type="presParOf" srcId="{042092A0-FF75-4F3C-87C6-F1BCDBFD535A}" destId="{7C911092-9DC3-4E53-AC88-80E0D7B4671E}" srcOrd="4" destOrd="0" presId="urn:microsoft.com/office/officeart/2005/8/layout/vList4#1"/>
    <dgm:cxn modelId="{C5E78F60-A188-4C07-8E0D-CC5D83331011}" type="presParOf" srcId="{7C911092-9DC3-4E53-AC88-80E0D7B4671E}" destId="{03A5390C-DF98-4E07-87A8-36A1CDAC7EB6}" srcOrd="0" destOrd="0" presId="urn:microsoft.com/office/officeart/2005/8/layout/vList4#1"/>
    <dgm:cxn modelId="{2193D7CE-0DF8-4D40-B1C0-183C07439AD5}" type="presParOf" srcId="{7C911092-9DC3-4E53-AC88-80E0D7B4671E}" destId="{25F5DA91-82A2-463F-9814-0EF1842A1823}" srcOrd="1" destOrd="0" presId="urn:microsoft.com/office/officeart/2005/8/layout/vList4#1"/>
    <dgm:cxn modelId="{17944B2B-1B1F-4DF9-B73D-9F3E22DC46E6}" type="presParOf" srcId="{7C911092-9DC3-4E53-AC88-80E0D7B4671E}" destId="{35433292-6528-4F27-8A5F-A75A38E5A5BF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273ED0-2800-4653-A5B0-3AD4C4CE24B5}" type="doc">
      <dgm:prSet loTypeId="urn:microsoft.com/office/officeart/2005/8/layout/matrix1" loCatId="matrix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9E4DC03D-989B-4DBA-B4E1-D72EED3FC056}">
      <dgm:prSet phldrT="[Текст]" custT="1"/>
      <dgm:spPr/>
      <dgm:t>
        <a:bodyPr/>
        <a:lstStyle/>
        <a:p>
          <a:pPr>
            <a:spcAft>
              <a:spcPct val="35000"/>
            </a:spcAft>
          </a:pPr>
          <a:endParaRPr lang="ru-RU" sz="2100" b="1" smtClean="0"/>
        </a:p>
        <a:p>
          <a:pPr>
            <a:spcAft>
              <a:spcPts val="0"/>
            </a:spcAft>
          </a:pPr>
          <a:r>
            <a:rPr lang="ru-RU" sz="2800" b="1" smtClean="0"/>
            <a:t>Направление</a:t>
          </a:r>
        </a:p>
        <a:p>
          <a:pPr>
            <a:spcAft>
              <a:spcPts val="0"/>
            </a:spcAft>
          </a:pPr>
          <a:r>
            <a:rPr lang="ru-RU" sz="2800" b="1" smtClean="0"/>
            <a:t>лекций</a:t>
          </a:r>
        </a:p>
        <a:p>
          <a:pPr>
            <a:spcAft>
              <a:spcPct val="35000"/>
            </a:spcAft>
          </a:pPr>
          <a:endParaRPr lang="ru-RU" sz="2100" dirty="0"/>
        </a:p>
      </dgm:t>
    </dgm:pt>
    <dgm:pt modelId="{1EB38230-B75C-4BC3-8781-A77DA6E037C6}" type="parTrans" cxnId="{EA8D0355-F5C0-4234-9FA6-26C168A6109F}">
      <dgm:prSet/>
      <dgm:spPr/>
      <dgm:t>
        <a:bodyPr/>
        <a:lstStyle/>
        <a:p>
          <a:endParaRPr lang="ru-RU"/>
        </a:p>
      </dgm:t>
    </dgm:pt>
    <dgm:pt modelId="{3B40C573-4065-45DA-979B-CF1A77380F1A}" type="sibTrans" cxnId="{EA8D0355-F5C0-4234-9FA6-26C168A6109F}">
      <dgm:prSet/>
      <dgm:spPr/>
      <dgm:t>
        <a:bodyPr/>
        <a:lstStyle/>
        <a:p>
          <a:endParaRPr lang="ru-RU"/>
        </a:p>
      </dgm:t>
    </dgm:pt>
    <dgm:pt modelId="{E965823F-AF9B-4255-A94F-14658568278F}">
      <dgm:prSet phldrT="[Текст]" custT="1"/>
      <dgm:spPr/>
      <dgm:t>
        <a:bodyPr/>
        <a:lstStyle/>
        <a:p>
          <a:r>
            <a:rPr lang="ru-RU" sz="1800" smtClean="0"/>
            <a:t>Правовые: «Жилищный вопрос», «О незаконной рекламе наркотиков», «Правовой ликбез», «Предупрежден-значит вооружен», «Правовой урок» </a:t>
          </a:r>
          <a:endParaRPr lang="ru-RU" sz="1800" dirty="0"/>
        </a:p>
      </dgm:t>
    </dgm:pt>
    <dgm:pt modelId="{5C694595-8020-4002-87BE-D86EC38151DA}" type="parTrans" cxnId="{12030743-C24B-4136-823A-8D7D90D1C845}">
      <dgm:prSet/>
      <dgm:spPr/>
      <dgm:t>
        <a:bodyPr/>
        <a:lstStyle/>
        <a:p>
          <a:endParaRPr lang="ru-RU"/>
        </a:p>
      </dgm:t>
    </dgm:pt>
    <dgm:pt modelId="{7CE34274-AD4B-4C1F-A7F4-0B24AD334164}" type="sibTrans" cxnId="{12030743-C24B-4136-823A-8D7D90D1C845}">
      <dgm:prSet/>
      <dgm:spPr/>
      <dgm:t>
        <a:bodyPr/>
        <a:lstStyle/>
        <a:p>
          <a:endParaRPr lang="ru-RU"/>
        </a:p>
      </dgm:t>
    </dgm:pt>
    <dgm:pt modelId="{C56BB160-704B-4800-B625-98106CCE9262}">
      <dgm:prSet phldrT="[Текст]" custT="1"/>
      <dgm:spPr/>
      <dgm:t>
        <a:bodyPr/>
        <a:lstStyle/>
        <a:p>
          <a:r>
            <a:rPr lang="ru-RU" sz="1800" dirty="0" smtClean="0"/>
            <a:t>Психологические: «Развитие эмоционального интеллекта», «Развитие критического мышления»,  «Способы борьбы со стрессом», «Аутоагрессия и саморазрушение»</a:t>
          </a:r>
        </a:p>
      </dgm:t>
    </dgm:pt>
    <dgm:pt modelId="{786586C6-59B0-4373-9475-32733ED54C78}" type="parTrans" cxnId="{38973CF7-4DEB-4F75-9636-6A78E1AFC092}">
      <dgm:prSet/>
      <dgm:spPr/>
      <dgm:t>
        <a:bodyPr/>
        <a:lstStyle/>
        <a:p>
          <a:endParaRPr lang="ru-RU"/>
        </a:p>
      </dgm:t>
    </dgm:pt>
    <dgm:pt modelId="{8416CEB7-E781-4C3C-AFDF-669CCD893419}" type="sibTrans" cxnId="{38973CF7-4DEB-4F75-9636-6A78E1AFC092}">
      <dgm:prSet/>
      <dgm:spPr/>
      <dgm:t>
        <a:bodyPr/>
        <a:lstStyle/>
        <a:p>
          <a:endParaRPr lang="ru-RU"/>
        </a:p>
      </dgm:t>
    </dgm:pt>
    <dgm:pt modelId="{02907CE4-E27F-412A-85B6-29035B0CAB43}">
      <dgm:prSet phldrT="[Текст]" custT="1"/>
      <dgm:spPr/>
      <dgm:t>
        <a:bodyPr/>
        <a:lstStyle/>
        <a:p>
          <a:r>
            <a:rPr lang="ru-RU" sz="1800" dirty="0" smtClean="0"/>
            <a:t>Социальные: «Как наркотики ставят крест на будущей карьере», «Вечеринка без последствий», «Аптечная наркомания», «Насвай. Держи рот в чистоте», «СНЮС. Вся правда» и др.</a:t>
          </a:r>
          <a:endParaRPr lang="ru-RU" sz="1800" dirty="0"/>
        </a:p>
      </dgm:t>
    </dgm:pt>
    <dgm:pt modelId="{51765D0D-343F-40D4-A7CF-7A2A5F42C458}" type="parTrans" cxnId="{3D2CA07F-8C41-4F23-99BA-726324D43487}">
      <dgm:prSet/>
      <dgm:spPr/>
      <dgm:t>
        <a:bodyPr/>
        <a:lstStyle/>
        <a:p>
          <a:endParaRPr lang="ru-RU"/>
        </a:p>
      </dgm:t>
    </dgm:pt>
    <dgm:pt modelId="{FEE8CA99-DFBB-4DCF-90C1-923956E12CE8}" type="sibTrans" cxnId="{3D2CA07F-8C41-4F23-99BA-726324D43487}">
      <dgm:prSet/>
      <dgm:spPr/>
      <dgm:t>
        <a:bodyPr/>
        <a:lstStyle/>
        <a:p>
          <a:endParaRPr lang="ru-RU"/>
        </a:p>
      </dgm:t>
    </dgm:pt>
    <dgm:pt modelId="{DA771279-BFC5-49CD-84B2-D8348096E2F4}">
      <dgm:prSet phldrT="[Текст]" custT="1"/>
      <dgm:spPr/>
      <dgm:t>
        <a:bodyPr/>
        <a:lstStyle/>
        <a:p>
          <a:r>
            <a:rPr lang="ru-RU" sz="1800" dirty="0" smtClean="0"/>
            <a:t>Медицинские: «Синтетическая смерть»,  «Как наркотики влияют на ДНК?», «Как наркотики влияют на организм с точки зрения анатомии», «Влияние наркотиков на мозг»</a:t>
          </a:r>
          <a:endParaRPr lang="ru-RU" sz="1800" dirty="0"/>
        </a:p>
      </dgm:t>
    </dgm:pt>
    <dgm:pt modelId="{FC5A9A98-5001-4A82-A428-836B5C24B97E}" type="parTrans" cxnId="{47C67CC0-D34A-4ABF-B771-FE12AE0B43EC}">
      <dgm:prSet/>
      <dgm:spPr/>
      <dgm:t>
        <a:bodyPr/>
        <a:lstStyle/>
        <a:p>
          <a:endParaRPr lang="ru-RU"/>
        </a:p>
      </dgm:t>
    </dgm:pt>
    <dgm:pt modelId="{03A2CEDA-2EF5-4646-8BCC-D7AD2743DA27}" type="sibTrans" cxnId="{47C67CC0-D34A-4ABF-B771-FE12AE0B43EC}">
      <dgm:prSet/>
      <dgm:spPr/>
      <dgm:t>
        <a:bodyPr/>
        <a:lstStyle/>
        <a:p>
          <a:endParaRPr lang="ru-RU"/>
        </a:p>
      </dgm:t>
    </dgm:pt>
    <dgm:pt modelId="{E8A066F7-2F8A-4ED3-A26E-09F74E04EC65}" type="pres">
      <dgm:prSet presAssocID="{80273ED0-2800-4653-A5B0-3AD4C4CE24B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B1E83E-DA2E-412F-92A5-AD9EF640D8E0}" type="pres">
      <dgm:prSet presAssocID="{80273ED0-2800-4653-A5B0-3AD4C4CE24B5}" presName="matrix" presStyleCnt="0"/>
      <dgm:spPr/>
      <dgm:t>
        <a:bodyPr/>
        <a:lstStyle/>
        <a:p>
          <a:endParaRPr lang="ru-RU"/>
        </a:p>
      </dgm:t>
    </dgm:pt>
    <dgm:pt modelId="{17DA1E49-5E4C-4C28-B5CA-F38B1FDA26B0}" type="pres">
      <dgm:prSet presAssocID="{80273ED0-2800-4653-A5B0-3AD4C4CE24B5}" presName="tile1" presStyleLbl="node1" presStyleIdx="0" presStyleCnt="4"/>
      <dgm:spPr/>
      <dgm:t>
        <a:bodyPr/>
        <a:lstStyle/>
        <a:p>
          <a:endParaRPr lang="ru-RU"/>
        </a:p>
      </dgm:t>
    </dgm:pt>
    <dgm:pt modelId="{FCDDFCD0-EA8E-4FB5-A8D6-0274BC813388}" type="pres">
      <dgm:prSet presAssocID="{80273ED0-2800-4653-A5B0-3AD4C4CE24B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D1E31-59B8-4E5F-9B17-CF2BEDE3E2DC}" type="pres">
      <dgm:prSet presAssocID="{80273ED0-2800-4653-A5B0-3AD4C4CE24B5}" presName="tile2" presStyleLbl="node1" presStyleIdx="1" presStyleCnt="4"/>
      <dgm:spPr/>
      <dgm:t>
        <a:bodyPr/>
        <a:lstStyle/>
        <a:p>
          <a:endParaRPr lang="ru-RU"/>
        </a:p>
      </dgm:t>
    </dgm:pt>
    <dgm:pt modelId="{37F46E56-8A5F-4F76-AC29-BDE94A8FABA8}" type="pres">
      <dgm:prSet presAssocID="{80273ED0-2800-4653-A5B0-3AD4C4CE24B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9699A-D6AF-461B-BE51-A8FC3B6A2974}" type="pres">
      <dgm:prSet presAssocID="{80273ED0-2800-4653-A5B0-3AD4C4CE24B5}" presName="tile3" presStyleLbl="node1" presStyleIdx="2" presStyleCnt="4"/>
      <dgm:spPr/>
      <dgm:t>
        <a:bodyPr/>
        <a:lstStyle/>
        <a:p>
          <a:endParaRPr lang="ru-RU"/>
        </a:p>
      </dgm:t>
    </dgm:pt>
    <dgm:pt modelId="{D24DE9D1-0A32-4942-B2D5-CF8955C76DF8}" type="pres">
      <dgm:prSet presAssocID="{80273ED0-2800-4653-A5B0-3AD4C4CE24B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6ABD5A-59C9-4100-BC7F-A37D6CE971E4}" type="pres">
      <dgm:prSet presAssocID="{80273ED0-2800-4653-A5B0-3AD4C4CE24B5}" presName="tile4" presStyleLbl="node1" presStyleIdx="3" presStyleCnt="4" custLinFactNeighborY="1446"/>
      <dgm:spPr/>
      <dgm:t>
        <a:bodyPr/>
        <a:lstStyle/>
        <a:p>
          <a:endParaRPr lang="ru-RU"/>
        </a:p>
      </dgm:t>
    </dgm:pt>
    <dgm:pt modelId="{88EFC63B-5ACB-4B15-B4D9-F335DE46E99E}" type="pres">
      <dgm:prSet presAssocID="{80273ED0-2800-4653-A5B0-3AD4C4CE24B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5AD9F-B6DC-413C-9153-4BDAB6D7D0B8}" type="pres">
      <dgm:prSet presAssocID="{80273ED0-2800-4653-A5B0-3AD4C4CE24B5}" presName="centerTile" presStyleLbl="fgShp" presStyleIdx="0" presStyleCnt="1" custScaleX="11328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B5D310A8-22CC-4762-B261-7F4F294F4DAA}" type="presOf" srcId="{DA771279-BFC5-49CD-84B2-D8348096E2F4}" destId="{1D6ABD5A-59C9-4100-BC7F-A37D6CE971E4}" srcOrd="0" destOrd="0" presId="urn:microsoft.com/office/officeart/2005/8/layout/matrix1"/>
    <dgm:cxn modelId="{401EEDE2-84D0-44C3-975E-12ED4483E93E}" type="presOf" srcId="{80273ED0-2800-4653-A5B0-3AD4C4CE24B5}" destId="{E8A066F7-2F8A-4ED3-A26E-09F74E04EC65}" srcOrd="0" destOrd="0" presId="urn:microsoft.com/office/officeart/2005/8/layout/matrix1"/>
    <dgm:cxn modelId="{69BE1EE9-D2C9-4A0D-BB72-58B8F7973BFF}" type="presOf" srcId="{C56BB160-704B-4800-B625-98106CCE9262}" destId="{37F46E56-8A5F-4F76-AC29-BDE94A8FABA8}" srcOrd="1" destOrd="0" presId="urn:microsoft.com/office/officeart/2005/8/layout/matrix1"/>
    <dgm:cxn modelId="{12030743-C24B-4136-823A-8D7D90D1C845}" srcId="{9E4DC03D-989B-4DBA-B4E1-D72EED3FC056}" destId="{E965823F-AF9B-4255-A94F-14658568278F}" srcOrd="0" destOrd="0" parTransId="{5C694595-8020-4002-87BE-D86EC38151DA}" sibTransId="{7CE34274-AD4B-4C1F-A7F4-0B24AD334164}"/>
    <dgm:cxn modelId="{3D2CA07F-8C41-4F23-99BA-726324D43487}" srcId="{9E4DC03D-989B-4DBA-B4E1-D72EED3FC056}" destId="{02907CE4-E27F-412A-85B6-29035B0CAB43}" srcOrd="2" destOrd="0" parTransId="{51765D0D-343F-40D4-A7CF-7A2A5F42C458}" sibTransId="{FEE8CA99-DFBB-4DCF-90C1-923956E12CE8}"/>
    <dgm:cxn modelId="{4B7756E1-AFA6-4B17-B4BA-BF409A942FA5}" type="presOf" srcId="{9E4DC03D-989B-4DBA-B4E1-D72EED3FC056}" destId="{E6B5AD9F-B6DC-413C-9153-4BDAB6D7D0B8}" srcOrd="0" destOrd="0" presId="urn:microsoft.com/office/officeart/2005/8/layout/matrix1"/>
    <dgm:cxn modelId="{EA8D0355-F5C0-4234-9FA6-26C168A6109F}" srcId="{80273ED0-2800-4653-A5B0-3AD4C4CE24B5}" destId="{9E4DC03D-989B-4DBA-B4E1-D72EED3FC056}" srcOrd="0" destOrd="0" parTransId="{1EB38230-B75C-4BC3-8781-A77DA6E037C6}" sibTransId="{3B40C573-4065-45DA-979B-CF1A77380F1A}"/>
    <dgm:cxn modelId="{C98BF0DE-837D-4D69-B96D-DFFC130D9280}" type="presOf" srcId="{E965823F-AF9B-4255-A94F-14658568278F}" destId="{FCDDFCD0-EA8E-4FB5-A8D6-0274BC813388}" srcOrd="1" destOrd="0" presId="urn:microsoft.com/office/officeart/2005/8/layout/matrix1"/>
    <dgm:cxn modelId="{38973CF7-4DEB-4F75-9636-6A78E1AFC092}" srcId="{9E4DC03D-989B-4DBA-B4E1-D72EED3FC056}" destId="{C56BB160-704B-4800-B625-98106CCE9262}" srcOrd="1" destOrd="0" parTransId="{786586C6-59B0-4373-9475-32733ED54C78}" sibTransId="{8416CEB7-E781-4C3C-AFDF-669CCD893419}"/>
    <dgm:cxn modelId="{82F234F6-55FC-409A-AEE1-9D0FB01A9266}" type="presOf" srcId="{C56BB160-704B-4800-B625-98106CCE9262}" destId="{C14D1E31-59B8-4E5F-9B17-CF2BEDE3E2DC}" srcOrd="0" destOrd="0" presId="urn:microsoft.com/office/officeart/2005/8/layout/matrix1"/>
    <dgm:cxn modelId="{DD5A11E2-33DC-423E-84F7-F88A5A5E1FAC}" type="presOf" srcId="{DA771279-BFC5-49CD-84B2-D8348096E2F4}" destId="{88EFC63B-5ACB-4B15-B4D9-F335DE46E99E}" srcOrd="1" destOrd="0" presId="urn:microsoft.com/office/officeart/2005/8/layout/matrix1"/>
    <dgm:cxn modelId="{D28BD019-2067-4667-851D-171A8CAE2387}" type="presOf" srcId="{E965823F-AF9B-4255-A94F-14658568278F}" destId="{17DA1E49-5E4C-4C28-B5CA-F38B1FDA26B0}" srcOrd="0" destOrd="0" presId="urn:microsoft.com/office/officeart/2005/8/layout/matrix1"/>
    <dgm:cxn modelId="{7FCC0216-2CD0-4F53-98E2-B5FED2ED3248}" type="presOf" srcId="{02907CE4-E27F-412A-85B6-29035B0CAB43}" destId="{D24DE9D1-0A32-4942-B2D5-CF8955C76DF8}" srcOrd="1" destOrd="0" presId="urn:microsoft.com/office/officeart/2005/8/layout/matrix1"/>
    <dgm:cxn modelId="{931ADEB3-CDA0-4995-975A-B71242C6C805}" type="presOf" srcId="{02907CE4-E27F-412A-85B6-29035B0CAB43}" destId="{0709699A-D6AF-461B-BE51-A8FC3B6A2974}" srcOrd="0" destOrd="0" presId="urn:microsoft.com/office/officeart/2005/8/layout/matrix1"/>
    <dgm:cxn modelId="{47C67CC0-D34A-4ABF-B771-FE12AE0B43EC}" srcId="{9E4DC03D-989B-4DBA-B4E1-D72EED3FC056}" destId="{DA771279-BFC5-49CD-84B2-D8348096E2F4}" srcOrd="3" destOrd="0" parTransId="{FC5A9A98-5001-4A82-A428-836B5C24B97E}" sibTransId="{03A2CEDA-2EF5-4646-8BCC-D7AD2743DA27}"/>
    <dgm:cxn modelId="{892131BB-69AF-4029-B880-281F55E0998B}" type="presParOf" srcId="{E8A066F7-2F8A-4ED3-A26E-09F74E04EC65}" destId="{0AB1E83E-DA2E-412F-92A5-AD9EF640D8E0}" srcOrd="0" destOrd="0" presId="urn:microsoft.com/office/officeart/2005/8/layout/matrix1"/>
    <dgm:cxn modelId="{31B0D9FB-F541-41F6-8F26-545228209ADA}" type="presParOf" srcId="{0AB1E83E-DA2E-412F-92A5-AD9EF640D8E0}" destId="{17DA1E49-5E4C-4C28-B5CA-F38B1FDA26B0}" srcOrd="0" destOrd="0" presId="urn:microsoft.com/office/officeart/2005/8/layout/matrix1"/>
    <dgm:cxn modelId="{69763AA3-C7BC-4D1B-A045-E3E4E27DC63B}" type="presParOf" srcId="{0AB1E83E-DA2E-412F-92A5-AD9EF640D8E0}" destId="{FCDDFCD0-EA8E-4FB5-A8D6-0274BC813388}" srcOrd="1" destOrd="0" presId="urn:microsoft.com/office/officeart/2005/8/layout/matrix1"/>
    <dgm:cxn modelId="{AA9CA4D9-552B-4102-8FF6-BF06F5AE8A11}" type="presParOf" srcId="{0AB1E83E-DA2E-412F-92A5-AD9EF640D8E0}" destId="{C14D1E31-59B8-4E5F-9B17-CF2BEDE3E2DC}" srcOrd="2" destOrd="0" presId="urn:microsoft.com/office/officeart/2005/8/layout/matrix1"/>
    <dgm:cxn modelId="{82CE6FAA-3AF2-4EB6-9A24-C2BAE77B9F1A}" type="presParOf" srcId="{0AB1E83E-DA2E-412F-92A5-AD9EF640D8E0}" destId="{37F46E56-8A5F-4F76-AC29-BDE94A8FABA8}" srcOrd="3" destOrd="0" presId="urn:microsoft.com/office/officeart/2005/8/layout/matrix1"/>
    <dgm:cxn modelId="{D2A8C4DC-6B7B-45C0-9C6C-CEB314FBF3DD}" type="presParOf" srcId="{0AB1E83E-DA2E-412F-92A5-AD9EF640D8E0}" destId="{0709699A-D6AF-461B-BE51-A8FC3B6A2974}" srcOrd="4" destOrd="0" presId="urn:microsoft.com/office/officeart/2005/8/layout/matrix1"/>
    <dgm:cxn modelId="{A3AFCC69-2B72-473A-A278-025D67B11C0C}" type="presParOf" srcId="{0AB1E83E-DA2E-412F-92A5-AD9EF640D8E0}" destId="{D24DE9D1-0A32-4942-B2D5-CF8955C76DF8}" srcOrd="5" destOrd="0" presId="urn:microsoft.com/office/officeart/2005/8/layout/matrix1"/>
    <dgm:cxn modelId="{2F76C450-58C6-4FBD-A72C-5BA2B3CEC86D}" type="presParOf" srcId="{0AB1E83E-DA2E-412F-92A5-AD9EF640D8E0}" destId="{1D6ABD5A-59C9-4100-BC7F-A37D6CE971E4}" srcOrd="6" destOrd="0" presId="urn:microsoft.com/office/officeart/2005/8/layout/matrix1"/>
    <dgm:cxn modelId="{D0AFD9E8-6890-4DC3-8BA5-A83098819C3E}" type="presParOf" srcId="{0AB1E83E-DA2E-412F-92A5-AD9EF640D8E0}" destId="{88EFC63B-5ACB-4B15-B4D9-F335DE46E99E}" srcOrd="7" destOrd="0" presId="urn:microsoft.com/office/officeart/2005/8/layout/matrix1"/>
    <dgm:cxn modelId="{9FC068F4-3308-4411-A1F0-B19BF8FEBF6C}" type="presParOf" srcId="{E8A066F7-2F8A-4ED3-A26E-09F74E04EC65}" destId="{E6B5AD9F-B6DC-413C-9153-4BDAB6D7D0B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98F3D4-079B-4A73-9C1A-F6A60B25600B}">
      <dsp:nvSpPr>
        <dsp:cNvPr id="0" name=""/>
        <dsp:cNvSpPr/>
      </dsp:nvSpPr>
      <dsp:spPr>
        <a:xfrm>
          <a:off x="0" y="2848820"/>
          <a:ext cx="11723687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22EE25-98C1-4DA2-AF40-9566A1D1196D}">
      <dsp:nvSpPr>
        <dsp:cNvPr id="0" name=""/>
        <dsp:cNvSpPr/>
      </dsp:nvSpPr>
      <dsp:spPr>
        <a:xfrm>
          <a:off x="184854" y="0"/>
          <a:ext cx="11103154" cy="3086308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0189" tIns="0" rIns="310189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 основе квест-комнаты детективный сюжет: история парня и девушки, которые так же, как и участники </a:t>
          </a:r>
          <a:r>
            <a:rPr lang="ru-RU" sz="2400" kern="1200" dirty="0" err="1" smtClean="0"/>
            <a:t>квеста</a:t>
          </a:r>
          <a:r>
            <a:rPr lang="ru-RU" sz="2400" kern="1200" dirty="0" smtClean="0"/>
            <a:t>, любят жизнь, имеют семью, друзей, любовь и строят планы, но по непонятным причинам один из героев погибает.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Квест – комната, расположена по адресу: г. Иркутск, ул. Академическая, 74, вход со двора. Заявки на участие на электронную почту: </a:t>
          </a:r>
          <a:r>
            <a:rPr lang="en-US" sz="2400" kern="1200" dirty="0" smtClean="0">
              <a:hlinkClick xmlns:r="http://schemas.openxmlformats.org/officeDocument/2006/relationships" r:id="rId1"/>
            </a:rPr>
            <a:t>ogu01@mail</a:t>
          </a:r>
          <a:r>
            <a:rPr lang="ru-RU" sz="2400" kern="1200" dirty="0" smtClean="0">
              <a:hlinkClick xmlns:r="http://schemas.openxmlformats.org/officeDocument/2006/relationships" r:id="rId1"/>
            </a:rPr>
            <a:t>.</a:t>
          </a:r>
          <a:r>
            <a:rPr lang="en-US" sz="2400" kern="1200" dirty="0" smtClean="0">
              <a:hlinkClick xmlns:r="http://schemas.openxmlformats.org/officeDocument/2006/relationships" r:id="rId1"/>
            </a:rPr>
            <a:t>ru</a:t>
          </a:r>
          <a:endParaRPr lang="en-US" sz="2400" kern="1200" dirty="0" smtClean="0"/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Расписание: 9.30, 11.30, 14.30, 16.30</a:t>
          </a:r>
          <a:endParaRPr lang="ru-RU" sz="2400" kern="1200" dirty="0"/>
        </a:p>
      </dsp:txBody>
      <dsp:txXfrm>
        <a:off x="335515" y="150661"/>
        <a:ext cx="10801832" cy="27849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BD7C15-A15D-470D-A00F-F55C80C01E95}">
      <dsp:nvSpPr>
        <dsp:cNvPr id="0" name=""/>
        <dsp:cNvSpPr/>
      </dsp:nvSpPr>
      <dsp:spPr>
        <a:xfrm>
          <a:off x="0" y="200199"/>
          <a:ext cx="9161812" cy="165827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i="1" kern="1200" dirty="0" smtClean="0"/>
            <a:t>«Совет психолога» </a:t>
          </a:r>
          <a:r>
            <a:rPr lang="ru-RU" sz="2800" kern="1200" dirty="0" smtClean="0"/>
            <a:t>(профессиональные психологи отвечают на вопросы подписчиков);</a:t>
          </a:r>
          <a:endParaRPr lang="ru-RU" sz="2800" kern="1200" dirty="0"/>
        </a:p>
      </dsp:txBody>
      <dsp:txXfrm>
        <a:off x="2003283" y="200199"/>
        <a:ext cx="7158528" cy="1658274"/>
      </dsp:txXfrm>
    </dsp:sp>
    <dsp:sp modelId="{91576754-8438-4EDD-8E86-71AFA8E2F07C}">
      <dsp:nvSpPr>
        <dsp:cNvPr id="0" name=""/>
        <dsp:cNvSpPr/>
      </dsp:nvSpPr>
      <dsp:spPr>
        <a:xfrm>
          <a:off x="308100" y="328338"/>
          <a:ext cx="1511277" cy="13673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378C0D-E916-4CDB-9A77-B6AFE0276659}">
      <dsp:nvSpPr>
        <dsp:cNvPr id="0" name=""/>
        <dsp:cNvSpPr/>
      </dsp:nvSpPr>
      <dsp:spPr>
        <a:xfrm>
          <a:off x="0" y="1933695"/>
          <a:ext cx="9161812" cy="1709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1" kern="1200" dirty="0" smtClean="0"/>
            <a:t>«Знаете ли Вы, что …?» </a:t>
          </a:r>
          <a:r>
            <a:rPr lang="ru-RU" sz="2800" b="0" kern="1200" dirty="0" smtClean="0"/>
            <a:t>(объединяет интересные факты по теме профилактики наркомании);</a:t>
          </a:r>
          <a:endParaRPr lang="ru-RU" sz="2800" b="0" kern="1200" dirty="0"/>
        </a:p>
      </dsp:txBody>
      <dsp:txXfrm>
        <a:off x="2003283" y="1933695"/>
        <a:ext cx="7158528" cy="1709208"/>
      </dsp:txXfrm>
    </dsp:sp>
    <dsp:sp modelId="{34FEF0EB-398D-4117-8DAB-F80CC50022BF}">
      <dsp:nvSpPr>
        <dsp:cNvPr id="0" name=""/>
        <dsp:cNvSpPr/>
      </dsp:nvSpPr>
      <dsp:spPr>
        <a:xfrm>
          <a:off x="278141" y="2104623"/>
          <a:ext cx="1571195" cy="13673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5390C-DF98-4E07-87A8-36A1CDAC7EB6}">
      <dsp:nvSpPr>
        <dsp:cNvPr id="0" name=""/>
        <dsp:cNvSpPr/>
      </dsp:nvSpPr>
      <dsp:spPr>
        <a:xfrm>
          <a:off x="0" y="3709324"/>
          <a:ext cx="9161812" cy="17092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i="1" kern="1200" dirty="0" smtClean="0"/>
            <a:t>«#</a:t>
          </a:r>
          <a:r>
            <a:rPr lang="ru-RU" sz="2800" i="1" kern="1200" dirty="0" err="1" smtClean="0"/>
            <a:t>Курьер_по_особо_тяжким</a:t>
          </a:r>
          <a:r>
            <a:rPr lang="ru-RU" sz="2800" i="1" kern="1200" smtClean="0"/>
            <a:t>»</a:t>
          </a:r>
          <a:r>
            <a:rPr lang="ru-RU" sz="2800" kern="1200" smtClean="0"/>
            <a:t> (серия постов на тему, как не попасть в сети наркоторговцев, альтернативные законные способы заработка)</a:t>
          </a:r>
          <a:endParaRPr lang="ru-RU" sz="2800" kern="1200" dirty="0"/>
        </a:p>
      </dsp:txBody>
      <dsp:txXfrm>
        <a:off x="2003283" y="3709324"/>
        <a:ext cx="7158528" cy="1709208"/>
      </dsp:txXfrm>
    </dsp:sp>
    <dsp:sp modelId="{25F5DA91-82A2-463F-9814-0EF1842A1823}">
      <dsp:nvSpPr>
        <dsp:cNvPr id="0" name=""/>
        <dsp:cNvSpPr/>
      </dsp:nvSpPr>
      <dsp:spPr>
        <a:xfrm>
          <a:off x="256583" y="3880244"/>
          <a:ext cx="1661036" cy="136736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85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A1E49-5E4C-4C28-B5CA-F38B1FDA26B0}">
      <dsp:nvSpPr>
        <dsp:cNvPr id="0" name=""/>
        <dsp:cNvSpPr/>
      </dsp:nvSpPr>
      <dsp:spPr>
        <a:xfrm rot="16200000">
          <a:off x="626385" y="-626385"/>
          <a:ext cx="2709333" cy="3962104"/>
        </a:xfrm>
        <a:prstGeom prst="round1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60000"/>
                <a:satMod val="250000"/>
              </a:schemeClr>
            </a:gs>
            <a:gs pos="35000">
              <a:schemeClr val="accent3">
                <a:shade val="80000"/>
                <a:hueOff val="0"/>
                <a:satOff val="0"/>
                <a:lumOff val="0"/>
                <a:alphaOff val="0"/>
                <a:tint val="47000"/>
                <a:satMod val="275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tint val="25000"/>
                <a:satMod val="30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Правовые: «Жилищный вопрос», «О незаконной рекламе наркотиков», «Правовой ликбез», «Предупрежден-значит вооружен», «Правовой урок» </a:t>
          </a:r>
          <a:endParaRPr lang="ru-RU" sz="1800" kern="1200" dirty="0"/>
        </a:p>
      </dsp:txBody>
      <dsp:txXfrm rot="5400000">
        <a:off x="-1" y="1"/>
        <a:ext cx="3962104" cy="2032000"/>
      </dsp:txXfrm>
    </dsp:sp>
    <dsp:sp modelId="{C14D1E31-59B8-4E5F-9B17-CF2BEDE3E2DC}">
      <dsp:nvSpPr>
        <dsp:cNvPr id="0" name=""/>
        <dsp:cNvSpPr/>
      </dsp:nvSpPr>
      <dsp:spPr>
        <a:xfrm>
          <a:off x="3962104" y="0"/>
          <a:ext cx="3962104" cy="2709333"/>
        </a:xfrm>
        <a:prstGeom prst="round1Rect">
          <a:avLst/>
        </a:prstGeom>
        <a:gradFill rotWithShape="0">
          <a:gsLst>
            <a:gs pos="0">
              <a:schemeClr val="accent3">
                <a:shade val="80000"/>
                <a:hueOff val="78534"/>
                <a:satOff val="-2474"/>
                <a:lumOff val="8690"/>
                <a:alphaOff val="0"/>
                <a:tint val="60000"/>
                <a:satMod val="250000"/>
              </a:schemeClr>
            </a:gs>
            <a:gs pos="35000">
              <a:schemeClr val="accent3">
                <a:shade val="80000"/>
                <a:hueOff val="78534"/>
                <a:satOff val="-2474"/>
                <a:lumOff val="8690"/>
                <a:alphaOff val="0"/>
                <a:tint val="47000"/>
                <a:satMod val="275000"/>
              </a:schemeClr>
            </a:gs>
            <a:gs pos="100000">
              <a:schemeClr val="accent3">
                <a:shade val="80000"/>
                <a:hueOff val="78534"/>
                <a:satOff val="-2474"/>
                <a:lumOff val="8690"/>
                <a:alphaOff val="0"/>
                <a:tint val="25000"/>
                <a:satMod val="30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Психологические: «Развитие эмоционального интеллекта», «Развитие критического мышления»,  «Способы борьбы со стрессом», «Аутоагрессия и саморазрушение»</a:t>
          </a:r>
        </a:p>
      </dsp:txBody>
      <dsp:txXfrm>
        <a:off x="3962104" y="0"/>
        <a:ext cx="3962104" cy="2032000"/>
      </dsp:txXfrm>
    </dsp:sp>
    <dsp:sp modelId="{0709699A-D6AF-461B-BE51-A8FC3B6A2974}">
      <dsp:nvSpPr>
        <dsp:cNvPr id="0" name=""/>
        <dsp:cNvSpPr/>
      </dsp:nvSpPr>
      <dsp:spPr>
        <a:xfrm rot="10800000">
          <a:off x="0" y="2709333"/>
          <a:ext cx="3962104" cy="2709333"/>
        </a:xfrm>
        <a:prstGeom prst="round1Rect">
          <a:avLst/>
        </a:prstGeom>
        <a:gradFill rotWithShape="0">
          <a:gsLst>
            <a:gs pos="0">
              <a:schemeClr val="accent3">
                <a:shade val="80000"/>
                <a:hueOff val="157068"/>
                <a:satOff val="-4949"/>
                <a:lumOff val="17380"/>
                <a:alphaOff val="0"/>
                <a:tint val="60000"/>
                <a:satMod val="250000"/>
              </a:schemeClr>
            </a:gs>
            <a:gs pos="35000">
              <a:schemeClr val="accent3">
                <a:shade val="80000"/>
                <a:hueOff val="157068"/>
                <a:satOff val="-4949"/>
                <a:lumOff val="17380"/>
                <a:alphaOff val="0"/>
                <a:tint val="47000"/>
                <a:satMod val="275000"/>
              </a:schemeClr>
            </a:gs>
            <a:gs pos="100000">
              <a:schemeClr val="accent3">
                <a:shade val="80000"/>
                <a:hueOff val="157068"/>
                <a:satOff val="-4949"/>
                <a:lumOff val="17380"/>
                <a:alphaOff val="0"/>
                <a:tint val="25000"/>
                <a:satMod val="30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Социальные: «Как наркотики ставят крест на будущей карьере», «Вечеринка без последствий», «Аптечная наркомания», «Насвай. Держи рот в чистоте», «СНЮС. Вся правда» и др.</a:t>
          </a:r>
          <a:endParaRPr lang="ru-RU" sz="1800" kern="1200" dirty="0"/>
        </a:p>
      </dsp:txBody>
      <dsp:txXfrm rot="10800000">
        <a:off x="0" y="3386666"/>
        <a:ext cx="3962104" cy="2032000"/>
      </dsp:txXfrm>
    </dsp:sp>
    <dsp:sp modelId="{1D6ABD5A-59C9-4100-BC7F-A37D6CE971E4}">
      <dsp:nvSpPr>
        <dsp:cNvPr id="0" name=""/>
        <dsp:cNvSpPr/>
      </dsp:nvSpPr>
      <dsp:spPr>
        <a:xfrm rot="5400000">
          <a:off x="4588489" y="2082948"/>
          <a:ext cx="2709333" cy="3962104"/>
        </a:xfrm>
        <a:prstGeom prst="round1Rect">
          <a:avLst/>
        </a:prstGeom>
        <a:gradFill rotWithShape="0">
          <a:gsLst>
            <a:gs pos="0">
              <a:schemeClr val="accent3">
                <a:shade val="80000"/>
                <a:hueOff val="235603"/>
                <a:satOff val="-7423"/>
                <a:lumOff val="26070"/>
                <a:alphaOff val="0"/>
                <a:tint val="60000"/>
                <a:satMod val="250000"/>
              </a:schemeClr>
            </a:gs>
            <a:gs pos="35000">
              <a:schemeClr val="accent3">
                <a:shade val="80000"/>
                <a:hueOff val="235603"/>
                <a:satOff val="-7423"/>
                <a:lumOff val="26070"/>
                <a:alphaOff val="0"/>
                <a:tint val="47000"/>
                <a:satMod val="275000"/>
              </a:schemeClr>
            </a:gs>
            <a:gs pos="100000">
              <a:schemeClr val="accent3">
                <a:shade val="80000"/>
                <a:hueOff val="235603"/>
                <a:satOff val="-7423"/>
                <a:lumOff val="26070"/>
                <a:alphaOff val="0"/>
                <a:tint val="25000"/>
                <a:satMod val="30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Медицинские: «Синтетическая смерть»,  «Как наркотики влияют на ДНК?», «Как наркотики влияют на организм с точки зрения анатомии», «Влияние наркотиков на мозг»</a:t>
          </a:r>
          <a:endParaRPr lang="ru-RU" sz="1800" kern="1200" dirty="0"/>
        </a:p>
      </dsp:txBody>
      <dsp:txXfrm rot="-5400000">
        <a:off x="3962103" y="3386666"/>
        <a:ext cx="3962104" cy="2032000"/>
      </dsp:txXfrm>
    </dsp:sp>
    <dsp:sp modelId="{E6B5AD9F-B6DC-413C-9153-4BDAB6D7D0B8}">
      <dsp:nvSpPr>
        <dsp:cNvPr id="0" name=""/>
        <dsp:cNvSpPr/>
      </dsp:nvSpPr>
      <dsp:spPr>
        <a:xfrm>
          <a:off x="2615515" y="2032000"/>
          <a:ext cx="2693176" cy="1354666"/>
        </a:xfrm>
        <a:prstGeom prst="roundRect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tint val="60000"/>
                <a:satMod val="250000"/>
              </a:schemeClr>
            </a:gs>
            <a:gs pos="35000">
              <a:schemeClr val="accent3">
                <a:tint val="40000"/>
                <a:hueOff val="0"/>
                <a:satOff val="0"/>
                <a:lumOff val="0"/>
                <a:alphaOff val="0"/>
                <a:tint val="47000"/>
                <a:satMod val="275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tint val="25000"/>
                <a:satMod val="300000"/>
              </a:schemeClr>
            </a:gs>
          </a:gsLst>
          <a:lin ang="162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b="1" kern="120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smtClean="0"/>
            <a:t>Направление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smtClean="0"/>
            <a:t>лекций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2681644" y="2098129"/>
        <a:ext cx="2560918" cy="1222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341AF-BA48-415F-B820-417F5648A8FC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0C6C0-A4F9-4BB8-B0F0-0F09C5B190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348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907F47A-26B8-469C-B153-8891B276FE8D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156776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2B6F737D-DEA3-446C-AF6C-98593EE9F190}" type="slidenum">
              <a:rPr lang="ru-RU" altLang="ru-RU"/>
              <a:pPr/>
              <a:t>37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030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614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418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ABF40EA-4089-43A1-BDB7-66F55FAA36DF}" type="slidenum">
              <a:rPr lang="ru-RU" altLang="ru-RU" smtClean="0"/>
              <a:pPr/>
              <a:t>25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122187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16B8254-D2CB-4C99-A0E3-F6E026D7D834}" type="slidenum">
              <a:rPr lang="ru-RU" altLang="ru-RU" smtClean="0"/>
              <a:pPr/>
              <a:t>26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052780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991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10C6C0-A4F9-4BB8-B0F0-0F09C5B190A4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379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3361038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038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3664794" y="0"/>
            <a:ext cx="8527206" cy="6858000"/>
          </a:xfrm>
          <a:custGeom>
            <a:avLst/>
            <a:gdLst>
              <a:gd name="connsiteX0" fmla="*/ 2971144 w 8527206"/>
              <a:gd name="connsiteY0" fmla="*/ 0 h 6858000"/>
              <a:gd name="connsiteX1" fmla="*/ 7752484 w 8527206"/>
              <a:gd name="connsiteY1" fmla="*/ 0 h 6858000"/>
              <a:gd name="connsiteX2" fmla="*/ 7863964 w 8527206"/>
              <a:gd name="connsiteY2" fmla="*/ 173070 h 6858000"/>
              <a:gd name="connsiteX3" fmla="*/ 8367759 w 8527206"/>
              <a:gd name="connsiteY3" fmla="*/ 1196300 h 6858000"/>
              <a:gd name="connsiteX4" fmla="*/ 8527206 w 8527206"/>
              <a:gd name="connsiteY4" fmla="*/ 1631659 h 6858000"/>
              <a:gd name="connsiteX5" fmla="*/ 8527206 w 8527206"/>
              <a:gd name="connsiteY5" fmla="*/ 6858000 h 6858000"/>
              <a:gd name="connsiteX6" fmla="*/ 1968306 w 8527206"/>
              <a:gd name="connsiteY6" fmla="*/ 6858000 h 6858000"/>
              <a:gd name="connsiteX7" fmla="*/ 1963205 w 8527206"/>
              <a:gd name="connsiteY7" fmla="*/ 6855630 h 6858000"/>
              <a:gd name="connsiteX8" fmla="*/ 1098144 w 8527206"/>
              <a:gd name="connsiteY8" fmla="*/ 6340068 h 6858000"/>
              <a:gd name="connsiteX9" fmla="*/ 430707 w 8527206"/>
              <a:gd name="connsiteY9" fmla="*/ 5690993 h 6858000"/>
              <a:gd name="connsiteX10" fmla="*/ 561 w 8527206"/>
              <a:gd name="connsiteY10" fmla="*/ 4468699 h 6858000"/>
              <a:gd name="connsiteX11" fmla="*/ 47377 w 8527206"/>
              <a:gd name="connsiteY11" fmla="*/ 3944319 h 6858000"/>
              <a:gd name="connsiteX12" fmla="*/ 62248 w 8527206"/>
              <a:gd name="connsiteY12" fmla="*/ 3832572 h 6858000"/>
              <a:gd name="connsiteX13" fmla="*/ 108969 w 8527206"/>
              <a:gd name="connsiteY13" fmla="*/ 3658898 h 6858000"/>
              <a:gd name="connsiteX14" fmla="*/ 139210 w 8527206"/>
              <a:gd name="connsiteY14" fmla="*/ 3591318 h 6858000"/>
              <a:gd name="connsiteX15" fmla="*/ 486668 w 8527206"/>
              <a:gd name="connsiteY15" fmla="*/ 2814496 h 6858000"/>
              <a:gd name="connsiteX16" fmla="*/ 1140836 w 8527206"/>
              <a:gd name="connsiteY16" fmla="*/ 1857357 h 6858000"/>
              <a:gd name="connsiteX17" fmla="*/ 2283959 w 8527206"/>
              <a:gd name="connsiteY17" fmla="*/ 615316 h 6858000"/>
              <a:gd name="connsiteX18" fmla="*/ 2889393 w 8527206"/>
              <a:gd name="connsiteY18" fmla="*/ 66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527206" h="6858000">
                <a:moveTo>
                  <a:pt x="2971144" y="0"/>
                </a:moveTo>
                <a:lnTo>
                  <a:pt x="7752484" y="0"/>
                </a:lnTo>
                <a:lnTo>
                  <a:pt x="7863964" y="173070"/>
                </a:lnTo>
                <a:cubicBezTo>
                  <a:pt x="8062644" y="498922"/>
                  <a:pt x="8227177" y="842128"/>
                  <a:pt x="8367759" y="1196300"/>
                </a:cubicBezTo>
                <a:lnTo>
                  <a:pt x="8527206" y="1631659"/>
                </a:lnTo>
                <a:lnTo>
                  <a:pt x="8527206" y="6858000"/>
                </a:lnTo>
                <a:lnTo>
                  <a:pt x="1968306" y="6858000"/>
                </a:lnTo>
                <a:lnTo>
                  <a:pt x="1963205" y="6855630"/>
                </a:lnTo>
                <a:cubicBezTo>
                  <a:pt x="1660296" y="6708000"/>
                  <a:pt x="1369305" y="6540949"/>
                  <a:pt x="1098144" y="6340068"/>
                </a:cubicBezTo>
                <a:cubicBezTo>
                  <a:pt x="846763" y="6153646"/>
                  <a:pt x="618854" y="5943079"/>
                  <a:pt x="430707" y="5690993"/>
                </a:cubicBezTo>
                <a:cubicBezTo>
                  <a:pt x="160576" y="5328514"/>
                  <a:pt x="10446" y="4923475"/>
                  <a:pt x="561" y="4468699"/>
                </a:cubicBezTo>
                <a:cubicBezTo>
                  <a:pt x="-3349" y="4292282"/>
                  <a:pt x="13298" y="4117477"/>
                  <a:pt x="47377" y="3944319"/>
                </a:cubicBezTo>
                <a:cubicBezTo>
                  <a:pt x="54591" y="3907531"/>
                  <a:pt x="57532" y="3870032"/>
                  <a:pt x="62248" y="3832572"/>
                </a:cubicBezTo>
                <a:cubicBezTo>
                  <a:pt x="77858" y="3774545"/>
                  <a:pt x="93468" y="3716519"/>
                  <a:pt x="108969" y="3658898"/>
                </a:cubicBezTo>
                <a:cubicBezTo>
                  <a:pt x="119050" y="3636370"/>
                  <a:pt x="131522" y="3614925"/>
                  <a:pt x="139210" y="3591318"/>
                </a:cubicBezTo>
                <a:cubicBezTo>
                  <a:pt x="227692" y="3320526"/>
                  <a:pt x="347049" y="3062829"/>
                  <a:pt x="486668" y="2814496"/>
                </a:cubicBezTo>
                <a:cubicBezTo>
                  <a:pt x="676736" y="2476606"/>
                  <a:pt x="899048" y="2160010"/>
                  <a:pt x="1140836" y="1857357"/>
                </a:cubicBezTo>
                <a:cubicBezTo>
                  <a:pt x="1492243" y="1416226"/>
                  <a:pt x="1878074" y="1006548"/>
                  <a:pt x="2283959" y="615316"/>
                </a:cubicBezTo>
                <a:cubicBezTo>
                  <a:pt x="2480507" y="426033"/>
                  <a:pt x="2681614" y="242218"/>
                  <a:pt x="2889393" y="66398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smtClean="0"/>
              <a:t>Insert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17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9733198-D055-4F9F-90B3-4317C42791B3}" type="datetimeFigureOut">
              <a:rPr lang="ru-RU" smtClean="0"/>
              <a:t>23.04.2021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ADA59BD-3612-4D29-9E84-7DF6F8D5058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ogu01@mail.ru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ogu01@mail.ru" TargetMode="External"/><Relationship Id="rId4" Type="http://schemas.openxmlformats.org/officeDocument/2006/relationships/image" Target="../media/image8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yoiyxd2THXjNuptxOKpUqA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955" y="185086"/>
            <a:ext cx="7721600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ОГКУ «Центр профилактики наркомании»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061" y="1375646"/>
            <a:ext cx="5872120" cy="4373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137013" y="60586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г. Иркутск</a:t>
            </a:r>
          </a:p>
          <a:p>
            <a:pPr algn="ctr"/>
            <a:r>
              <a:rPr lang="ru-RU" b="1" dirty="0" smtClean="0"/>
              <a:t>2021 г. </a:t>
            </a:r>
            <a:endParaRPr lang="ru-RU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126" y="242872"/>
            <a:ext cx="1302628" cy="123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126" y="1482235"/>
            <a:ext cx="4764874" cy="1570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84095" y="3294912"/>
            <a:ext cx="10408024" cy="22843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ОБЗОР </a:t>
            </a:r>
            <a:r>
              <a:rPr lang="ru-RU" dirty="0" smtClean="0">
                <a:solidFill>
                  <a:srgbClr val="002060"/>
                </a:solidFill>
              </a:rPr>
              <a:t>СОВРЕМЕННЫХ ФОРМ И МЕТОДОВ  ОРГАНИЗАЦИИ  ПРОФИЛАКТИЧЕСКОЙ РАБОТЫ СРЕДИ ОБУЧАЮЩИХСЯ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" name="Picture 3" descr="C:\Users\ЦПН-11\Desktop\исходник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774" y="-383578"/>
            <a:ext cx="2434478" cy="243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82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164771" y="419819"/>
            <a:ext cx="10493829" cy="8092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Антинаркотический </a:t>
            </a:r>
            <a:r>
              <a:rPr lang="ru-RU" dirty="0" err="1" smtClean="0"/>
              <a:t>квиз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386457" y="6291943"/>
            <a:ext cx="450649" cy="23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 descr="https://sun9-34.userapi.com/impf/c856136/v856136144/186651/cAk3yqrcRl0.jpg?size=2560x1702&amp;quality=96&amp;proxy=1&amp;sign=e842ba1f470de50844d6746ee484f144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42" y="820518"/>
            <a:ext cx="4399993" cy="292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176" y="1621709"/>
            <a:ext cx="6389823" cy="424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41" y="3871957"/>
            <a:ext cx="4399993" cy="2925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07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164771" y="419819"/>
            <a:ext cx="10493829" cy="8092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Антинаркотический </a:t>
            </a:r>
            <a:r>
              <a:rPr lang="ru-RU" dirty="0" err="1" smtClean="0"/>
              <a:t>квиз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86457" y="6291943"/>
            <a:ext cx="450649" cy="23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15788" y="986118"/>
            <a:ext cx="907228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Инструкция: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b="1" dirty="0" smtClean="0"/>
              <a:t>Придумываем вопросы: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3 уровня сложности - 3 раунда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Вопросы обычные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Вопросы с картинкой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Вопросы музыкальные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Вопросы с видео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 smtClean="0"/>
              <a:t>Должны быть конкретные ответы!</a:t>
            </a:r>
          </a:p>
          <a:p>
            <a:r>
              <a:rPr lang="ru-RU" sz="2000" b="1" dirty="0" smtClean="0"/>
              <a:t>2. Оформляем вопросы в презентацию, добавляет звук, визуальные переходы, таймер и т.д.</a:t>
            </a:r>
          </a:p>
          <a:p>
            <a:r>
              <a:rPr lang="ru-RU" sz="2000" b="1" dirty="0" smtClean="0"/>
              <a:t>3. Изготавливаем бланки ответов </a:t>
            </a:r>
          </a:p>
          <a:p>
            <a:r>
              <a:rPr lang="ru-RU" sz="2000" b="1" dirty="0" smtClean="0"/>
              <a:t>4. Собираем команды, каждая придумывает свое название</a:t>
            </a:r>
          </a:p>
          <a:p>
            <a:r>
              <a:rPr lang="ru-RU" sz="2000" b="1" dirty="0" smtClean="0"/>
              <a:t>5. Готовим сценарий и ведущего!</a:t>
            </a:r>
          </a:p>
          <a:p>
            <a:r>
              <a:rPr lang="ru-RU" sz="2000" b="1" dirty="0" smtClean="0"/>
              <a:t>6. Готовим призы и грамоты победителям! </a:t>
            </a:r>
          </a:p>
          <a:p>
            <a:pPr marL="971550" lvl="1" indent="-514350">
              <a:buFont typeface="+mj-lt"/>
              <a:buAutoNum type="alphaLcPeriod"/>
            </a:pPr>
            <a:endParaRPr lang="ru-RU" sz="2800" b="1" dirty="0" smtClean="0"/>
          </a:p>
          <a:p>
            <a:endParaRPr lang="ru-RU" sz="2800" b="1" dirty="0" smtClean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69747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9" t="16295" r="3727" b="11758"/>
          <a:stretch/>
        </p:blipFill>
        <p:spPr bwMode="auto">
          <a:xfrm>
            <a:off x="484095" y="239595"/>
            <a:ext cx="11448004" cy="623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6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52718"/>
            <a:ext cx="10168991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Квест-погружение</a:t>
            </a:r>
            <a:br>
              <a:rPr lang="ru-RU" dirty="0" smtClean="0"/>
            </a:br>
            <a:r>
              <a:rPr lang="ru-RU" dirty="0" smtClean="0"/>
              <a:t>«Демоны молодости: История одной зависимости»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752601"/>
            <a:ext cx="10160000" cy="982507"/>
          </a:xfrm>
        </p:spPr>
        <p:txBody>
          <a:bodyPr/>
          <a:lstStyle/>
          <a:p>
            <a:r>
              <a:rPr lang="ru-RU" b="0" dirty="0" smtClean="0"/>
              <a:t>Победа на </a:t>
            </a:r>
            <a:r>
              <a:rPr lang="ru-RU" dirty="0" smtClean="0"/>
              <a:t>Всероссийском конкурсе </a:t>
            </a:r>
            <a:r>
              <a:rPr lang="ru-RU" dirty="0"/>
              <a:t>молодежных проектов среди физических лиц в 2020 </a:t>
            </a:r>
            <a:r>
              <a:rPr lang="ru-RU" dirty="0" smtClean="0"/>
              <a:t>году</a:t>
            </a:r>
            <a:r>
              <a:rPr lang="ru-RU" b="0" dirty="0" smtClean="0"/>
              <a:t>, проводимом </a:t>
            </a:r>
            <a:r>
              <a:rPr lang="ru-RU" dirty="0" smtClean="0"/>
              <a:t>Федеральным агентством по делам молодежи</a:t>
            </a:r>
            <a:r>
              <a:rPr lang="ru-RU" b="0" dirty="0" smtClean="0"/>
              <a:t>. </a:t>
            </a:r>
            <a:endParaRPr lang="ru-RU" b="0" dirty="0"/>
          </a:p>
        </p:txBody>
      </p:sp>
      <p:pic>
        <p:nvPicPr>
          <p:cNvPr id="1027" name="Picture 3" descr="C:\Users\ЦПН-11\Desktop\Грантовый_конкурс_молодежных_инициатив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0" t="6196" r="6656" b="6649"/>
          <a:stretch/>
        </p:blipFill>
        <p:spPr bwMode="auto">
          <a:xfrm>
            <a:off x="10637576" y="0"/>
            <a:ext cx="1314362" cy="135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676033"/>
              </p:ext>
            </p:extLst>
          </p:nvPr>
        </p:nvGraphicFramePr>
        <p:xfrm>
          <a:off x="683995" y="2491822"/>
          <a:ext cx="4797678" cy="655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7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5980">
                <a:tc>
                  <a:txBody>
                    <a:bodyPr/>
                    <a:lstStyle/>
                    <a:p>
                      <a:r>
                        <a:rPr lang="ru-RU" dirty="0" smtClean="0"/>
                        <a:t>Сумма</a:t>
                      </a:r>
                      <a:r>
                        <a:rPr lang="ru-RU" baseline="0" dirty="0" smtClean="0"/>
                        <a:t> гранта на реализацию проекта: </a:t>
                      </a:r>
                      <a:br>
                        <a:rPr lang="ru-RU" baseline="0" dirty="0" smtClean="0"/>
                      </a:br>
                      <a:r>
                        <a:rPr lang="ru-RU" baseline="0" dirty="0" smtClean="0"/>
                        <a:t>1,1 миллион рублей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975215"/>
              </p:ext>
            </p:extLst>
          </p:nvPr>
        </p:nvGraphicFramePr>
        <p:xfrm>
          <a:off x="6330887" y="3998703"/>
          <a:ext cx="4797678" cy="1806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7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6397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Цель</a:t>
                      </a:r>
                      <a:r>
                        <a:rPr lang="ru-RU" baseline="0" dirty="0" smtClean="0"/>
                        <a:t> проекта: </a:t>
                      </a:r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у молодежи  навыка</a:t>
                      </a:r>
                      <a:r>
                        <a:rPr lang="ru-RU" sz="1800" b="0" i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осознанного отказа от потребления наркотических средств и</a:t>
                      </a:r>
                      <a:r>
                        <a:rPr lang="ru-RU" sz="1800" b="0" i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психотропных веществ, отказа от манипуляций с наркотиками</a:t>
                      </a:r>
                      <a:r>
                        <a:rPr lang="ru-RU" sz="1800" b="0" i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 счет погружения в проблему наркозависимости </a:t>
                      </a:r>
                      <a:endParaRPr lang="ru-RU" sz="1800" b="0" i="0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092291" y="6049468"/>
            <a:ext cx="19603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Фирменный логотип</a:t>
            </a:r>
            <a:endParaRPr lang="ru-RU" dirty="0"/>
          </a:p>
        </p:txBody>
      </p:sp>
      <p:pic>
        <p:nvPicPr>
          <p:cNvPr id="1031" name="Picture 7" descr="C:\Users\ЦПН-11\Desktop\ВАЖНОЕ\Дизайн квест\Демоны Молодости\логотип_широки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27" y="3236444"/>
            <a:ext cx="4729630" cy="281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681294"/>
              </p:ext>
            </p:extLst>
          </p:nvPr>
        </p:nvGraphicFramePr>
        <p:xfrm>
          <a:off x="6355162" y="2476163"/>
          <a:ext cx="4797678" cy="1254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7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54265">
                <a:tc>
                  <a:txBody>
                    <a:bodyPr/>
                    <a:lstStyle/>
                    <a:p>
                      <a:pPr algn="just"/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Новый формат профилактики потребления наркотических средств и психотропных веществ среди молодежи.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072736"/>
              </p:ext>
            </p:extLst>
          </p:nvPr>
        </p:nvGraphicFramePr>
        <p:xfrm>
          <a:off x="6360340" y="2468070"/>
          <a:ext cx="4790485" cy="1262356"/>
        </p:xfrm>
        <a:graphic>
          <a:graphicData uri="http://schemas.openxmlformats.org/drawingml/2006/table">
            <a:tbl>
              <a:tblPr/>
              <a:tblGrid>
                <a:gridCol w="4790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23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mpd="sng">
                      <a:solidFill>
                        <a:schemeClr val="tx1"/>
                      </a:solidFill>
                      <a:prstDash val="solid"/>
                    </a:lnL>
                    <a:lnR w="76200" cmpd="sng">
                      <a:solidFill>
                        <a:schemeClr val="tx1"/>
                      </a:solidFill>
                      <a:prstDash val="solid"/>
                    </a:lnR>
                    <a:lnT w="76200" cmpd="sng">
                      <a:solidFill>
                        <a:schemeClr val="tx1"/>
                      </a:solidFill>
                      <a:prstDash val="solid"/>
                    </a:lnT>
                    <a:lnB w="762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2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2300289" y="376237"/>
            <a:ext cx="9674225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«КВЕСТ-ПОГРУЖЕНИЕ </a:t>
            </a:r>
            <a:br>
              <a:rPr lang="ru-RU" alt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«ДЕМОНЫ МОЛОДОСТИ: ИСТОРИЯ ОДНОЙ ЗАВИСИМОСТИ»</a:t>
            </a:r>
          </a:p>
        </p:txBody>
      </p:sp>
      <p:sp>
        <p:nvSpPr>
          <p:cNvPr id="32771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11677651" y="-39688"/>
            <a:ext cx="354013" cy="18732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32" indent="-28574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2971" indent="-22859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160" indent="-22859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349" indent="-22859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900">
                <a:solidFill>
                  <a:schemeClr val="bg2"/>
                </a:solidFill>
                <a:latin typeface="Arial" panose="020B0604020202020204" pitchFamily="34" charset="0"/>
              </a:rPr>
              <a:t>9</a:t>
            </a: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8517899"/>
              </p:ext>
            </p:extLst>
          </p:nvPr>
        </p:nvGraphicFramePr>
        <p:xfrm>
          <a:off x="250827" y="2038223"/>
          <a:ext cx="11723687" cy="3330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2775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1" y="311151"/>
            <a:ext cx="2366963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66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52718"/>
            <a:ext cx="10144715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Квест-погружение</a:t>
            </a:r>
            <a:br>
              <a:rPr lang="ru-RU" dirty="0"/>
            </a:br>
            <a:r>
              <a:rPr lang="ru-RU" dirty="0"/>
              <a:t>«Демоны молодости: История одной зависимости»</a:t>
            </a:r>
          </a:p>
        </p:txBody>
      </p:sp>
      <p:pic>
        <p:nvPicPr>
          <p:cNvPr id="2050" name="Picture 2" descr="C:\Users\ЦПН-11\Desktop\ВАЖНОЕ\Дизайн квест\Демоны Молодости\Полиграфия\демонымолодости_афиш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298" y="1279364"/>
            <a:ext cx="3847123" cy="544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328275"/>
              </p:ext>
            </p:extLst>
          </p:nvPr>
        </p:nvGraphicFramePr>
        <p:xfrm>
          <a:off x="773006" y="1723078"/>
          <a:ext cx="6089039" cy="429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9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940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Команда – 6 человек</a:t>
                      </a:r>
                      <a:endParaRPr lang="ru-RU" baseline="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588584"/>
              </p:ext>
            </p:extLst>
          </p:nvPr>
        </p:nvGraphicFramePr>
        <p:xfrm>
          <a:off x="795934" y="2364493"/>
          <a:ext cx="386507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5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75219">
                <a:tc>
                  <a:txBody>
                    <a:bodyPr/>
                    <a:lstStyle/>
                    <a:p>
                      <a:pPr algn="ctr"/>
                      <a:r>
                        <a:rPr lang="ru-RU" b="1" baseline="0" dirty="0" smtClean="0"/>
                        <a:t>Аудитория: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Учащиеся старших классов от 14 до 17 лет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Молодежь от 18 до 35 лет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1" name="Picture 3" descr="C:\Users\ЦПН-11\Desktop\instagra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6" y="6069027"/>
            <a:ext cx="590718" cy="59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81041" y="629953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demony_molodosti</a:t>
            </a:r>
            <a:endParaRPr lang="ru-RU" b="1" dirty="0"/>
          </a:p>
        </p:txBody>
      </p:sp>
      <p:pic>
        <p:nvPicPr>
          <p:cNvPr id="2052" name="Picture 4" descr="C:\Users\ЦПН-11\Desktop\6NjOZEo_Dj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93" y="3609048"/>
            <a:ext cx="3177472" cy="238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ЦПН-11\Desktop\HBtuEYCB-u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0"/>
          <a:stretch/>
        </p:blipFill>
        <p:spPr bwMode="auto">
          <a:xfrm>
            <a:off x="5247685" y="2403334"/>
            <a:ext cx="241951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ЦПН-11\Desktop\cqRVUjdrU5Q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2" b="16814"/>
          <a:stretch/>
        </p:blipFill>
        <p:spPr bwMode="auto">
          <a:xfrm>
            <a:off x="5247685" y="4818807"/>
            <a:ext cx="2459978" cy="190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13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Users\ЦПН-11\Desktop\четыре 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846" y="816430"/>
            <a:ext cx="5697188" cy="569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:\Users\ЦПН-11\Desktop\трети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816431"/>
            <a:ext cx="5697188" cy="569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4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9954" y="411403"/>
            <a:ext cx="9269506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/>
              </a:rPr>
              <a:t>ПРОФИЛАКТИЧЕСКИЙ </a:t>
            </a:r>
            <a:r>
              <a:rPr lang="ru-RU" sz="3200" dirty="0" smtClean="0">
                <a:solidFill>
                  <a:schemeClr val="tx1"/>
                </a:solidFill>
                <a:latin typeface="Arial Black"/>
              </a:rPr>
              <a:t>КВЕСТ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ТУСУР провёл масштабный инженерный квест для старшеклассников «Перспективы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681909"/>
            <a:ext cx="6478307" cy="433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720" y="1029408"/>
            <a:ext cx="5070835" cy="33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09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9954" y="411403"/>
            <a:ext cx="9269506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/>
              </a:rPr>
              <a:t>ПРОФИЛАКТИЧЕСКИЙ </a:t>
            </a:r>
            <a:r>
              <a:rPr lang="ru-RU" sz="3200" dirty="0" smtClean="0">
                <a:solidFill>
                  <a:schemeClr val="tx1"/>
                </a:solidFill>
                <a:latin typeface="Arial Black"/>
              </a:rPr>
              <a:t>КВЕСТ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5788" y="986118"/>
            <a:ext cx="907228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Инструкция: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b="1" dirty="0" smtClean="0"/>
              <a:t>Придумываем станции с заданиями по теме профилактики: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000" b="1" dirty="0" smtClean="0"/>
              <a:t>проверить знания ребят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000" b="1" dirty="0" smtClean="0"/>
              <a:t>на ловкость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000" b="1" dirty="0" smtClean="0"/>
              <a:t>на смекалку</a:t>
            </a:r>
          </a:p>
          <a:p>
            <a:pPr lvl="1"/>
            <a:r>
              <a:rPr lang="ru-RU" sz="2000" b="1" dirty="0" smtClean="0"/>
              <a:t>Лучше, чтоб задания выполняла вся команда </a:t>
            </a:r>
          </a:p>
          <a:p>
            <a:r>
              <a:rPr lang="ru-RU" sz="2000" b="1" dirty="0" smtClean="0"/>
              <a:t>2. Для каждой команды готовим маршрутный лист, чтобы их нахождение на станциях не пересекалось</a:t>
            </a:r>
          </a:p>
          <a:p>
            <a:r>
              <a:rPr lang="ru-RU" sz="2000" b="1" dirty="0" smtClean="0"/>
              <a:t>3. Станции необходимо красочно оформить, расположить в необычных местах</a:t>
            </a:r>
          </a:p>
          <a:p>
            <a:r>
              <a:rPr lang="ru-RU" sz="2000" b="1" dirty="0" smtClean="0"/>
              <a:t>4. Для победителей подготовить призы и грамоты</a:t>
            </a:r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800" b="1" dirty="0" smtClean="0"/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4481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9954" y="411403"/>
            <a:ext cx="9269506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/>
              </a:rPr>
              <a:t>АНТИНАРКОТИЧЕСКИЙ </a:t>
            </a:r>
            <a:r>
              <a:rPr lang="ru-RU" sz="3200" dirty="0" smtClean="0">
                <a:solidFill>
                  <a:schemeClr val="tx1"/>
                </a:solidFill>
                <a:latin typeface="Arial Black"/>
              </a:rPr>
              <a:t>ДИКТАНТ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54" y="1141880"/>
            <a:ext cx="7679671" cy="486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20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060" y="1375646"/>
            <a:ext cx="6588939" cy="4373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59228" y="332992"/>
            <a:ext cx="109945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+mj-lt"/>
              </a:rPr>
              <a:t>Вовлечение молодежи в наркопотребление и наркооборот происходит во многом по причине </a:t>
            </a:r>
            <a:r>
              <a:rPr lang="ru-RU" sz="4000" dirty="0">
                <a:latin typeface="+mj-lt"/>
              </a:rPr>
              <a:t>дезинформированности молодых людей, </a:t>
            </a:r>
            <a:r>
              <a:rPr lang="ru-RU" sz="4000" dirty="0">
                <a:solidFill>
                  <a:srgbClr val="FF0000"/>
                </a:solidFill>
                <a:latin typeface="+mj-lt"/>
              </a:rPr>
              <a:t>недостатка знаний о медицинских, </a:t>
            </a:r>
            <a:r>
              <a:rPr lang="ru-RU" sz="4000" dirty="0" smtClean="0">
                <a:solidFill>
                  <a:srgbClr val="FF0000"/>
                </a:solidFill>
                <a:latin typeface="+mj-lt"/>
              </a:rPr>
              <a:t>юридических, </a:t>
            </a:r>
            <a:r>
              <a:rPr lang="ru-RU" sz="4000" dirty="0">
                <a:solidFill>
                  <a:srgbClr val="FF0000"/>
                </a:solidFill>
                <a:latin typeface="+mj-lt"/>
              </a:rPr>
              <a:t>социальных последствиях потребления и распространения </a:t>
            </a:r>
            <a:r>
              <a:rPr lang="ru-RU" sz="4000" dirty="0" smtClean="0">
                <a:solidFill>
                  <a:srgbClr val="FF0000"/>
                </a:solidFill>
                <a:latin typeface="+mj-lt"/>
              </a:rPr>
              <a:t>наркотиков</a:t>
            </a:r>
            <a:endParaRPr lang="ru-RU" sz="4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3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9954" y="411403"/>
            <a:ext cx="9269506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/>
              </a:rPr>
              <a:t>ДЕЛОВАЯ </a:t>
            </a:r>
            <a:r>
              <a:rPr lang="ru-RU" sz="3200" b="1" dirty="0" smtClean="0">
                <a:solidFill>
                  <a:schemeClr val="tx1"/>
                </a:solidFill>
                <a:latin typeface="Arial Black"/>
              </a:rPr>
              <a:t>ИГРА</a:t>
            </a:r>
            <a:r>
              <a:rPr lang="ru-RU" sz="3200" dirty="0" smtClean="0">
                <a:solidFill>
                  <a:schemeClr val="tx1"/>
                </a:solidFill>
                <a:latin typeface="Arial Black"/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 descr="Корпоративная деловая игра Нефтяные магнат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5"/>
          <a:stretch/>
        </p:blipFill>
        <p:spPr bwMode="auto">
          <a:xfrm>
            <a:off x="448236" y="1066799"/>
            <a:ext cx="6134474" cy="431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51"/>
          <a:stretch/>
        </p:blipFill>
        <p:spPr bwMode="auto">
          <a:xfrm>
            <a:off x="5235389" y="2293282"/>
            <a:ext cx="6724650" cy="399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69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641617" y="2909430"/>
            <a:ext cx="9338209" cy="22843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4124" r="2815" b="10547"/>
          <a:stretch/>
        </p:blipFill>
        <p:spPr bwMode="auto">
          <a:xfrm>
            <a:off x="224117" y="71718"/>
            <a:ext cx="11801856" cy="6786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27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164771" y="419819"/>
            <a:ext cx="10493829" cy="8092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Онлайн-конкурс </a:t>
            </a:r>
            <a:r>
              <a:rPr lang="ru-RU" dirty="0" smtClean="0"/>
              <a:t>«Вирус знаний»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1 этап – эссе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66800" y="1229023"/>
            <a:ext cx="3124200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386457" y="6291943"/>
            <a:ext cx="450649" cy="23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33" y="1430025"/>
            <a:ext cx="507682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43" y="1336135"/>
            <a:ext cx="5170714" cy="5170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27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2" t="12694" r="37016" b="9687"/>
          <a:stretch/>
        </p:blipFill>
        <p:spPr bwMode="auto">
          <a:xfrm>
            <a:off x="7283602" y="778832"/>
            <a:ext cx="4553504" cy="607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117952" y="824421"/>
            <a:ext cx="10493829" cy="8092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Онлайн-конкурс </a:t>
            </a:r>
            <a:r>
              <a:rPr lang="ru-RU" dirty="0" smtClean="0"/>
              <a:t>«Вирус знаний»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2</a:t>
            </a:r>
            <a:r>
              <a:rPr lang="ru-RU" dirty="0" smtClean="0"/>
              <a:t> этап – источник здоровых </a:t>
            </a:r>
            <a:r>
              <a:rPr lang="ru-RU" dirty="0" err="1" smtClean="0"/>
              <a:t>эндофинов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86457" y="6291943"/>
            <a:ext cx="450649" cy="23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2" t="23442" r="37096" b="21123"/>
          <a:stretch/>
        </p:blipFill>
        <p:spPr bwMode="auto">
          <a:xfrm>
            <a:off x="1262742" y="1677774"/>
            <a:ext cx="5312230" cy="5071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45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117952" y="421650"/>
            <a:ext cx="10493829" cy="8092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Онлайн-конкурс </a:t>
            </a:r>
            <a:r>
              <a:rPr lang="ru-RU" dirty="0" smtClean="0"/>
              <a:t>«Вирус знаний»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3 этап – конкурс </a:t>
            </a:r>
            <a:r>
              <a:rPr lang="ru-RU" dirty="0" err="1" smtClean="0"/>
              <a:t>репостов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86457" y="6291943"/>
            <a:ext cx="450649" cy="23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44" y="1110344"/>
            <a:ext cx="5551714" cy="5551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0" t="22424" r="37585" b="5697"/>
          <a:stretch/>
        </p:blipFill>
        <p:spPr bwMode="auto">
          <a:xfrm>
            <a:off x="1230085" y="1264475"/>
            <a:ext cx="4310743" cy="559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8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6"/>
          <p:cNvSpPr>
            <a:spLocks noChangeArrowheads="1"/>
          </p:cNvSpPr>
          <p:nvPr/>
        </p:nvSpPr>
        <p:spPr bwMode="auto">
          <a:xfrm>
            <a:off x="415925" y="-290513"/>
            <a:ext cx="8497888" cy="18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ru-RU" altLang="ru-RU" sz="3200" b="1" dirty="0">
                <a:latin typeface="Arial" panose="020B0604020202020204" pitchFamily="34" charset="0"/>
              </a:rPr>
              <a:t>ПРОФИЛАКТИЧЕСКИЕ РУБРИКИ</a:t>
            </a:r>
          </a:p>
          <a:p>
            <a:pPr algn="just"/>
            <a:endParaRPr lang="ru-RU" altLang="ru-RU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ru-RU" altLang="ru-RU" b="1" dirty="0">
              <a:solidFill>
                <a:srgbClr val="FF0000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16659" y="876419"/>
          <a:ext cx="916181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581" name="Номер слайда 4"/>
          <p:cNvSpPr txBox="1">
            <a:spLocks/>
          </p:cNvSpPr>
          <p:nvPr/>
        </p:nvSpPr>
        <p:spPr bwMode="auto">
          <a:xfrm>
            <a:off x="11677650" y="-39688"/>
            <a:ext cx="3540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ru-RU" altLang="ru-RU" b="1">
                <a:solidFill>
                  <a:schemeClr val="bg2"/>
                </a:solidFill>
                <a:latin typeface="Arial" panose="020B0604020202020204" pitchFamily="34" charset="0"/>
              </a:rPr>
              <a:t>5</a:t>
            </a:r>
          </a:p>
        </p:txBody>
      </p:sp>
      <p:pic>
        <p:nvPicPr>
          <p:cNvPr id="2458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400" y="2151063"/>
            <a:ext cx="2608263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78725" y="1009928"/>
            <a:ext cx="2297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Социальные сети </a:t>
            </a:r>
          </a:p>
          <a:p>
            <a:pPr algn="ctr"/>
            <a:r>
              <a:rPr lang="en-US" altLang="ru-RU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avd_irk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43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6"/>
          <p:cNvSpPr>
            <a:spLocks noChangeArrowheads="1"/>
          </p:cNvSpPr>
          <p:nvPr/>
        </p:nvSpPr>
        <p:spPr bwMode="auto">
          <a:xfrm>
            <a:off x="-1006475" y="-382588"/>
            <a:ext cx="12096750" cy="212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altLang="ru-RU" sz="2600" b="1" dirty="0">
                <a:solidFill>
                  <a:srgbClr val="002060"/>
                </a:solidFill>
                <a:latin typeface="Arial" panose="020B0604020202020204" pitchFamily="34" charset="0"/>
              </a:rPr>
              <a:t>ЦИКЛ </a:t>
            </a:r>
            <a:r>
              <a:rPr lang="ru-RU" altLang="ru-RU" sz="26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ВИДЕОУРОКОВ </a:t>
            </a:r>
            <a:r>
              <a:rPr lang="ru-RU" altLang="ru-RU" sz="2600" b="1" dirty="0">
                <a:solidFill>
                  <a:srgbClr val="002060"/>
                </a:solidFill>
                <a:latin typeface="Arial" panose="020B0604020202020204" pitchFamily="34" charset="0"/>
              </a:rPr>
              <a:t>ПО ПРОФИЛАКТИКЕ НЕЗАКОННОГО ПОТРЕБЛЕНИЯ И РАСПРОСТРАНЕНИЯ НАРКОТИКОВ</a:t>
            </a:r>
          </a:p>
          <a:p>
            <a:pPr algn="just"/>
            <a:endParaRPr lang="ru-RU" altLang="ru-RU" sz="22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ru-RU" altLang="ru-RU" b="1" dirty="0">
              <a:solidFill>
                <a:srgbClr val="FF0000"/>
              </a:solidFill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09779932"/>
              </p:ext>
            </p:extLst>
          </p:nvPr>
        </p:nvGraphicFramePr>
        <p:xfrm>
          <a:off x="393882" y="1150742"/>
          <a:ext cx="792420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532" name="Прямоугольник 13"/>
          <p:cNvSpPr>
            <a:spLocks noChangeArrowheads="1"/>
          </p:cNvSpPr>
          <p:nvPr/>
        </p:nvSpPr>
        <p:spPr bwMode="auto">
          <a:xfrm>
            <a:off x="8329613" y="1150938"/>
            <a:ext cx="3348037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Социальные сети: </a:t>
            </a:r>
            <a:r>
              <a:rPr lang="en-US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Avd_irk</a:t>
            </a:r>
            <a:endParaRPr lang="ru-RU" altLang="ru-RU" sz="24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endParaRPr lang="ru-RU" altLang="ru-RU" sz="24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На сайте: Прибайкалье против наркотиков раздел «Региональная образовательная платформа </a:t>
            </a:r>
          </a:p>
          <a:p>
            <a:pPr algn="ctr"/>
            <a:endParaRPr lang="ru-RU" altLang="ru-RU" sz="20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r>
              <a:rPr lang="en-US" altLang="ru-RU" sz="2000" b="1" dirty="0">
                <a:solidFill>
                  <a:srgbClr val="002060"/>
                </a:solidFill>
                <a:latin typeface="Arial" panose="020B0604020202020204" pitchFamily="34" charset="0"/>
              </a:rPr>
              <a:t>http://narkostop.irkutsk.ru/specialist/regionalnaya-obrazovatelnaya-platforma/videouroki-dlya-obuchayushchikhsya/</a:t>
            </a:r>
            <a:endParaRPr lang="ru-RU" altLang="ru-RU" sz="2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2533" name="Номер слайда 4"/>
          <p:cNvSpPr txBox="1">
            <a:spLocks/>
          </p:cNvSpPr>
          <p:nvPr/>
        </p:nvSpPr>
        <p:spPr bwMode="auto">
          <a:xfrm>
            <a:off x="11677650" y="-39688"/>
            <a:ext cx="3540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ru-RU" altLang="ru-RU" b="1" dirty="0">
                <a:solidFill>
                  <a:schemeClr val="bg2"/>
                </a:solidFill>
                <a:latin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197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9954" y="411403"/>
            <a:ext cx="9269506" cy="285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/>
              </a:rPr>
              <a:t>ФОРУМ</a:t>
            </a:r>
            <a:r>
              <a:rPr lang="ru-RU" sz="3200" dirty="0" smtClean="0">
                <a:solidFill>
                  <a:schemeClr val="tx1"/>
                </a:solidFill>
                <a:latin typeface="Arial Black"/>
              </a:rPr>
              <a:t>-ТЕАТР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54" y="1074231"/>
            <a:ext cx="6102724" cy="406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Театр вовлекает бизнес – Коммерсантъ Воронеж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607" y="2402541"/>
            <a:ext cx="7497393" cy="421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10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205" y="228554"/>
            <a:ext cx="11761307" cy="1056117"/>
          </a:xfrm>
        </p:spPr>
        <p:txBody>
          <a:bodyPr>
            <a:no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Семинары на базе музея судебной медицины ФГБОУ ВО «Иркутский государственный медицинский университет»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3429000"/>
            <a:ext cx="4536832" cy="321438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011" y="3438790"/>
            <a:ext cx="4681640" cy="3230332"/>
          </a:xfrm>
          <a:prstGeom prst="rect">
            <a:avLst/>
          </a:prstGeom>
        </p:spPr>
      </p:pic>
      <p:sp>
        <p:nvSpPr>
          <p:cNvPr id="5" name="Объект 1"/>
          <p:cNvSpPr txBox="1">
            <a:spLocks/>
          </p:cNvSpPr>
          <p:nvPr/>
        </p:nvSpPr>
        <p:spPr>
          <a:xfrm>
            <a:off x="194205" y="1604799"/>
            <a:ext cx="5760640" cy="376964"/>
          </a:xfrm>
          <a:prstGeom prst="rect">
            <a:avLst/>
          </a:prstGeom>
        </p:spPr>
        <p:txBody>
          <a:bodyPr lIns="121914" tIns="60957" rIns="121914" bIns="60957"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Сотрудники Иркутского государственного медицинского университета наглядно демонстрируют участникам  последствия употребления психоактивных веществ с помощью экспонатов, представляющих собой внутренние органы людей, которые в свое время курили, употребляли алкоголь, наркотики</a:t>
            </a:r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5806423" y="1624778"/>
            <a:ext cx="6014739" cy="376964"/>
          </a:xfrm>
          <a:prstGeom prst="rect">
            <a:avLst/>
          </a:prstGeom>
        </p:spPr>
        <p:txBody>
          <a:bodyPr lIns="121914" tIns="60957" rIns="121914" bIns="60957"/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Участники:16+</a:t>
            </a:r>
          </a:p>
          <a:p>
            <a:pPr indent="0" algn="ctr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семинаров с марта</a:t>
            </a:r>
          </a:p>
          <a:p>
            <a:pPr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Заявки на участие на электронную почту: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ogu01@mail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ru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908445" y="34316"/>
            <a:ext cx="1016000" cy="36576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bg1"/>
                </a:solidFill>
              </a:rPr>
              <a:t>8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20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488934" y="355656"/>
            <a:ext cx="10430931" cy="64678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000" dirty="0" smtClean="0"/>
              <a:t>Общероссийская  общественная организация  поддержки президентских инициатив в области здоровьесбережения нации «Общее дело»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>
          <a:xfrm>
            <a:off x="309413" y="1506660"/>
            <a:ext cx="5386772" cy="1230538"/>
          </a:xfrm>
        </p:spPr>
        <p:txBody>
          <a:bodyPr/>
          <a:lstStyle/>
          <a:p>
            <a:pPr algn="just" eaLnBrk="1" hangingPunct="1"/>
            <a:r>
              <a:rPr lang="ru-RU" altLang="ru-RU" sz="1600" dirty="0" smtClean="0"/>
              <a:t>Методические материалы «Секреты манипуляции: наркотики», «Секреты манипуляции: табак», «Секреты манипуляции: алкоголь», «История одного обмана», «Путь героя», «Здоровая молодежь», «Опасное погружение»</a:t>
            </a:r>
          </a:p>
        </p:txBody>
      </p:sp>
      <p:sp>
        <p:nvSpPr>
          <p:cNvPr id="10244" name="Текст 4"/>
          <p:cNvSpPr>
            <a:spLocks noGrp="1"/>
          </p:cNvSpPr>
          <p:nvPr>
            <p:ph type="body" sz="quarter" idx="3"/>
          </p:nvPr>
        </p:nvSpPr>
        <p:spPr>
          <a:xfrm>
            <a:off x="6104388" y="1533043"/>
            <a:ext cx="5388636" cy="922904"/>
          </a:xfrm>
        </p:spPr>
        <p:txBody>
          <a:bodyPr/>
          <a:lstStyle/>
          <a:p>
            <a:pPr algn="just" eaLnBrk="1" hangingPunct="1"/>
            <a:r>
              <a:rPr lang="ru-RU" altLang="ru-RU" sz="1500" dirty="0" smtClean="0"/>
              <a:t>Одобрены Министерством просвещения Российской Федерации, Федеральной службой по надзору в сфере связи и массовых коммуникаций, Московским научно-практическим центром наркологии</a:t>
            </a:r>
          </a:p>
          <a:p>
            <a:pPr algn="just" eaLnBrk="1" hangingPunct="1"/>
            <a:r>
              <a:rPr lang="ru-RU" altLang="ru-RU" sz="1500" dirty="0" smtClean="0"/>
              <a:t>Сайт: ОБЩЕЕ-ДЕЛО.РФ</a:t>
            </a:r>
          </a:p>
        </p:txBody>
      </p:sp>
      <p:pic>
        <p:nvPicPr>
          <p:cNvPr id="10245" name="Рисунок 10" descr="D:\Раб.стол\logo-od-lit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46" y="360157"/>
            <a:ext cx="762349" cy="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3" t="11327" r="33315" b="7036"/>
          <a:stretch>
            <a:fillRect/>
          </a:stretch>
        </p:blipFill>
        <p:spPr>
          <a:xfrm>
            <a:off x="3172418" y="2771713"/>
            <a:ext cx="2637469" cy="3685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9" t="10271" r="32295" b="5121"/>
          <a:stretch>
            <a:fillRect/>
          </a:stretch>
        </p:blipFill>
        <p:spPr bwMode="auto">
          <a:xfrm>
            <a:off x="309413" y="2753705"/>
            <a:ext cx="2641197" cy="370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r="16357" b="36455"/>
          <a:stretch/>
        </p:blipFill>
        <p:spPr bwMode="auto">
          <a:xfrm>
            <a:off x="5782235" y="2753705"/>
            <a:ext cx="5836024" cy="2361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09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7005" y="555170"/>
            <a:ext cx="9246498" cy="144086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Не нужно замалчивать проблему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32320" y="1807027"/>
            <a:ext cx="9246498" cy="1440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tx1"/>
                </a:solidFill>
              </a:rPr>
              <a:t>Не нужно запугивать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32320" y="3712025"/>
            <a:ext cx="9246498" cy="14408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FF0000"/>
                </a:solidFill>
              </a:rPr>
              <a:t>Бережное профилактическое просвещение </a:t>
            </a:r>
            <a:r>
              <a:rPr lang="ru-RU" dirty="0" smtClean="0">
                <a:solidFill>
                  <a:schemeClr val="tx1"/>
                </a:solidFill>
              </a:rPr>
              <a:t>молодежи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95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702467" y="380738"/>
            <a:ext cx="9246498" cy="809204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Профилактика тоже может быть </a:t>
            </a:r>
            <a:r>
              <a:rPr lang="ru-RU" dirty="0" smtClean="0">
                <a:solidFill>
                  <a:srgbClr val="FF0000"/>
                </a:solidFill>
              </a:rPr>
              <a:t>творчеством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255" y="1120545"/>
            <a:ext cx="5551715" cy="5551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95" y="1189942"/>
            <a:ext cx="4056522" cy="270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2"/>
          <a:stretch/>
        </p:blipFill>
        <p:spPr bwMode="auto">
          <a:xfrm>
            <a:off x="793995" y="3987574"/>
            <a:ext cx="4108385" cy="268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15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 descr="C:\Users\ЦПН-11\Desktop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80548"/>
            <a:ext cx="3331029" cy="333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041752" y="127736"/>
            <a:ext cx="10493829" cy="8092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Творческая </a:t>
            </a:r>
            <a:r>
              <a:rPr lang="ru-RU" dirty="0" smtClean="0"/>
              <a:t>мастерская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86457" y="6291943"/>
            <a:ext cx="450649" cy="23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8" name="Picture 6" descr="C:\Users\ЦПН-11\Desktop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856" y="537734"/>
            <a:ext cx="2800403" cy="280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C:\Users\ЦПН-11\Desktop\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82591">
            <a:off x="3497658" y="1143258"/>
            <a:ext cx="3031436" cy="303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1" name="Picture 9" descr="C:\Users\ЦПН-11\Desktop\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020" y="853051"/>
            <a:ext cx="2485086" cy="248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C:\Users\ЦПН-11\Desktop\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39" y="3917662"/>
            <a:ext cx="2873956" cy="287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3" name="Picture 11" descr="C:\Users\ЦПН-11\Desktop\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9249" y="3524643"/>
            <a:ext cx="3429129" cy="342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4" name="Picture 12" descr="C:\Users\ЦПН-11\Desktop\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469" y="3288019"/>
            <a:ext cx="4125814" cy="412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5" name="Picture 13" descr="C:\Users\ЦПН-11\Desktop\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207" y="3427804"/>
            <a:ext cx="3363814" cy="336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35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D:\Раб.стол\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27" y="56077"/>
            <a:ext cx="2654161" cy="265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Раб.стол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0238"/>
            <a:ext cx="2677550" cy="267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:\Раб.стол\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069" y="2979179"/>
            <a:ext cx="2765519" cy="276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D:\Раб.стол\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645" y="-324223"/>
            <a:ext cx="2926884" cy="292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D:\Раб.стол\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351" y="297237"/>
            <a:ext cx="2305424" cy="230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D:\Раб.стол\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493" y="-47765"/>
            <a:ext cx="2731061" cy="273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D:\Раб.стол\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648" y="2602661"/>
            <a:ext cx="3250407" cy="325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D:\Раб.стол\1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954" y="3179017"/>
            <a:ext cx="2097694" cy="209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084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041752" y="127736"/>
            <a:ext cx="10493829" cy="8092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tx1"/>
                </a:solidFill>
              </a:rPr>
              <a:t>Творческая </a:t>
            </a:r>
            <a:r>
              <a:rPr lang="ru-RU" dirty="0" smtClean="0"/>
              <a:t>мастерская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86457" y="6291943"/>
            <a:ext cx="450649" cy="23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C:\Users\ЦПН-11\Desktop\dgux5XCU8OU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0" b="25198"/>
          <a:stretch/>
        </p:blipFill>
        <p:spPr bwMode="auto">
          <a:xfrm>
            <a:off x="870857" y="892627"/>
            <a:ext cx="9917724" cy="581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26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Раб.стол\Контекстная реклама интернет\МКб МВД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2" y="260463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б.стол\Контекстная реклама интернет\МКБ МВД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403" y="260463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б.стол\Контекстная реклама интернет\1080x6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3" y="3451295"/>
            <a:ext cx="3881818" cy="271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Раб.стол\Контекстная реклама интернет\1080x607 - 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403" y="3468742"/>
            <a:ext cx="3824114" cy="269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Раб.стол\Контекстная реклама интернет\1080x607 - 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898" y="3468742"/>
            <a:ext cx="3908897" cy="269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Раб.стол\Контекстная реклама интернет\SocRec_02_monitor__1080x720_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487" y="266532"/>
            <a:ext cx="3606411" cy="286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Раб.стол\МАКЕТЫ новые 2020 по проектам\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050" y="260463"/>
            <a:ext cx="2675766" cy="3081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98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931066" y="1129128"/>
            <a:ext cx="9246498" cy="8092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Мероприятия по принципу </a:t>
            </a:r>
            <a:r>
              <a:rPr lang="ru-RU" dirty="0" smtClean="0">
                <a:solidFill>
                  <a:srgbClr val="FF0000"/>
                </a:solidFill>
              </a:rPr>
              <a:t>«Равный равному»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0" t="32106" r="20285" b="31753"/>
          <a:stretch/>
        </p:blipFill>
        <p:spPr bwMode="auto">
          <a:xfrm>
            <a:off x="957941" y="1447799"/>
            <a:ext cx="6858001" cy="287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0"/>
          <a:stretch/>
        </p:blipFill>
        <p:spPr bwMode="auto">
          <a:xfrm>
            <a:off x="7913914" y="1466850"/>
            <a:ext cx="3984171" cy="283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13" r="111" b="7309"/>
          <a:stretch/>
        </p:blipFill>
        <p:spPr bwMode="auto">
          <a:xfrm>
            <a:off x="957941" y="4113734"/>
            <a:ext cx="4310743" cy="268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1" r="6833" b="19948"/>
          <a:stretch/>
        </p:blipFill>
        <p:spPr bwMode="auto">
          <a:xfrm>
            <a:off x="5508171" y="4368089"/>
            <a:ext cx="6085114" cy="239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82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" t="-4425" r="5186" b="4425"/>
          <a:stretch/>
        </p:blipFill>
        <p:spPr>
          <a:xfrm>
            <a:off x="239350" y="356659"/>
            <a:ext cx="4140721" cy="5438275"/>
          </a:xfrm>
        </p:spPr>
      </p:pic>
      <p:sp>
        <p:nvSpPr>
          <p:cNvPr id="5" name="Прямоугольник 4"/>
          <p:cNvSpPr/>
          <p:nvPr/>
        </p:nvSpPr>
        <p:spPr>
          <a:xfrm>
            <a:off x="4673600" y="356659"/>
            <a:ext cx="6763657" cy="2677656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На сайте: 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Прибайкалье против наркотиков </a:t>
            </a:r>
            <a:r>
              <a:rPr lang="en-US" alt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http://narkostop.irkutsk.ru/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раздел «Региональная образовательная платформа </a:t>
            </a:r>
          </a:p>
          <a:p>
            <a:pPr algn="ctr"/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3" r="22605" b="4690"/>
          <a:stretch/>
        </p:blipFill>
        <p:spPr bwMode="auto">
          <a:xfrm>
            <a:off x="4461272" y="2756925"/>
            <a:ext cx="6975984" cy="366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63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6"/>
          <p:cNvSpPr>
            <a:spLocks noChangeArrowheads="1"/>
          </p:cNvSpPr>
          <p:nvPr/>
        </p:nvSpPr>
        <p:spPr bwMode="auto">
          <a:xfrm>
            <a:off x="1023938" y="-192088"/>
            <a:ext cx="8845551" cy="183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3600" b="1">
              <a:solidFill>
                <a:srgbClr val="002060"/>
              </a:solidFill>
              <a:latin typeface="Arial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1">
                <a:latin typeface="Arial" pitchFamily="34" charset="0"/>
              </a:rPr>
              <a:t>ПРОЕКТ «ПРОФИЛАКТИКА ОНЛАЙН»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sz="2300" b="1">
              <a:latin typeface="Arial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sz="19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481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9" y="1514475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Прямоугольник 9"/>
          <p:cNvSpPr>
            <a:spLocks noChangeArrowheads="1"/>
          </p:cNvSpPr>
          <p:nvPr/>
        </p:nvSpPr>
        <p:spPr bwMode="auto">
          <a:xfrm>
            <a:off x="1970088" y="2149475"/>
            <a:ext cx="3886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itchFamily="34" charset="0"/>
                <a:cs typeface="Times New Roman" pitchFamily="18" charset="0"/>
              </a:rPr>
              <a:t>instagram.com/avd_irk</a:t>
            </a:r>
            <a:endParaRPr lang="ru-RU" altLang="ru-RU" sz="2800">
              <a:latin typeface="Calibri" pitchFamily="34" charset="0"/>
            </a:endParaRPr>
          </a:p>
        </p:txBody>
      </p:sp>
      <p:pic>
        <p:nvPicPr>
          <p:cNvPr id="34821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9" y="3336925"/>
            <a:ext cx="12827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Прямоугольник 13"/>
          <p:cNvSpPr>
            <a:spLocks noChangeArrowheads="1"/>
          </p:cNvSpPr>
          <p:nvPr/>
        </p:nvSpPr>
        <p:spPr bwMode="auto">
          <a:xfrm>
            <a:off x="2292351" y="3697289"/>
            <a:ext cx="3952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itchFamily="34" charset="0"/>
              </a:rPr>
              <a:t>vk.com/avd_irk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869363" y="2162176"/>
            <a:ext cx="2508251" cy="523875"/>
          </a:xfrm>
          <a:prstGeom prst="rect">
            <a:avLst/>
          </a:prstGeom>
        </p:spPr>
        <p:txBody>
          <a:bodyPr lIns="91438" tIns="45719" rIns="91438" bIns="45719">
            <a:spAutoFit/>
          </a:bodyPr>
          <a:lstStyle/>
          <a:p>
            <a:pPr>
              <a:defRPr/>
            </a:pPr>
            <a:r>
              <a:rPr lang="en-US" sz="2800" dirty="0">
                <a:ea typeface="Times New Roman" panose="02020603050405020304" pitchFamily="18" charset="0"/>
              </a:rPr>
              <a:t>t</a:t>
            </a:r>
            <a:r>
              <a:rPr lang="ru-RU" sz="2800" dirty="0">
                <a:ea typeface="Times New Roman" panose="02020603050405020304" pitchFamily="18" charset="0"/>
              </a:rPr>
              <a:t>.</a:t>
            </a:r>
            <a:r>
              <a:rPr lang="en-US" sz="2800" dirty="0">
                <a:ea typeface="Times New Roman" panose="02020603050405020304" pitchFamily="18" charset="0"/>
              </a:rPr>
              <a:t>me</a:t>
            </a:r>
            <a:r>
              <a:rPr lang="ru-RU" sz="2800" dirty="0">
                <a:ea typeface="Times New Roman" panose="02020603050405020304" pitchFamily="18" charset="0"/>
              </a:rPr>
              <a:t>/</a:t>
            </a:r>
            <a:r>
              <a:rPr lang="en-US" sz="2800" dirty="0" err="1">
                <a:ea typeface="Times New Roman" panose="02020603050405020304" pitchFamily="18" charset="0"/>
              </a:rPr>
              <a:t>ogu</a:t>
            </a:r>
            <a:r>
              <a:rPr lang="ru-RU" sz="2800" dirty="0">
                <a:ea typeface="Times New Roman" panose="02020603050405020304" pitchFamily="18" charset="0"/>
              </a:rPr>
              <a:t>01</a:t>
            </a:r>
            <a:endParaRPr lang="ru-RU" sz="2800" dirty="0"/>
          </a:p>
        </p:txBody>
      </p:sp>
      <p:pic>
        <p:nvPicPr>
          <p:cNvPr id="34824" name="Рисунок 14" descr="D:\Раб.стол\telegra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225" y="1839913"/>
            <a:ext cx="1289051" cy="1289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Рисунок 15" descr="D:\Раб.стол\Screen-Shot-2017-08-29-at-1.06.36-P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41688"/>
            <a:ext cx="1644651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Рисунок 16" descr="D:\Раб.стол\s12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5126039"/>
            <a:ext cx="14478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24776" y="3394077"/>
            <a:ext cx="4291013" cy="646329"/>
          </a:xfrm>
          <a:prstGeom prst="rect">
            <a:avLst/>
          </a:prstGeom>
        </p:spPr>
        <p:txBody>
          <a:bodyPr lIns="91438" tIns="45719" rIns="91438" bIns="45719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www.youtube.com/channel/UCyoiyxd2THXjNuptxOKpUqA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92351" y="5551489"/>
            <a:ext cx="3646488" cy="523875"/>
          </a:xfrm>
          <a:prstGeom prst="rect">
            <a:avLst/>
          </a:prstGeom>
        </p:spPr>
        <p:txBody>
          <a:bodyPr lIns="91438" tIns="45719" rIns="91438" bIns="45719">
            <a:spAutoFit/>
          </a:bodyPr>
          <a:lstStyle/>
          <a:p>
            <a:pPr>
              <a:defRPr/>
            </a:pPr>
            <a:r>
              <a:rPr lang="ru-RU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profile/576021271112</a:t>
            </a:r>
            <a:endParaRPr lang="ru-RU" sz="2800" dirty="0"/>
          </a:p>
        </p:txBody>
      </p:sp>
      <p:sp>
        <p:nvSpPr>
          <p:cNvPr id="34829" name="Прямоугольник 13"/>
          <p:cNvSpPr>
            <a:spLocks noChangeArrowheads="1"/>
          </p:cNvSpPr>
          <p:nvPr/>
        </p:nvSpPr>
        <p:spPr bwMode="auto">
          <a:xfrm>
            <a:off x="2292351" y="1219202"/>
            <a:ext cx="7810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Arial" pitchFamily="34" charset="0"/>
                <a:cs typeface="Times New Roman" pitchFamily="18" charset="0"/>
              </a:rPr>
              <a:t>Антинаркотические аккаунты</a:t>
            </a:r>
            <a:endParaRPr lang="ru-RU" altLang="ru-RU" sz="2400" b="1">
              <a:latin typeface="Arial" pitchFamily="34" charset="0"/>
            </a:endParaRPr>
          </a:p>
        </p:txBody>
      </p:sp>
      <p:pic>
        <p:nvPicPr>
          <p:cNvPr id="34830" name="Рисунок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8" r="1137" b="4407"/>
          <a:stretch>
            <a:fillRect/>
          </a:stretch>
        </p:blipFill>
        <p:spPr bwMode="auto">
          <a:xfrm>
            <a:off x="6096002" y="4483101"/>
            <a:ext cx="5935663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2" y="0"/>
            <a:ext cx="4852103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609" y="0"/>
            <a:ext cx="48511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3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461" y="4888993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29" y="5058177"/>
            <a:ext cx="12827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3"/>
          <p:cNvSpPr>
            <a:spLocks noChangeArrowheads="1"/>
          </p:cNvSpPr>
          <p:nvPr/>
        </p:nvSpPr>
        <p:spPr bwMode="auto">
          <a:xfrm>
            <a:off x="8844361" y="5312929"/>
            <a:ext cx="3952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 smtClean="0">
                <a:latin typeface="Arial" panose="020B0604020202020204" pitchFamily="34" charset="0"/>
              </a:rPr>
              <a:t>avd_irk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sp>
        <p:nvSpPr>
          <p:cNvPr id="15" name="Прямоугольник 13"/>
          <p:cNvSpPr>
            <a:spLocks noChangeArrowheads="1"/>
          </p:cNvSpPr>
          <p:nvPr/>
        </p:nvSpPr>
        <p:spPr bwMode="auto">
          <a:xfrm>
            <a:off x="-210132" y="5118486"/>
            <a:ext cx="621255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МЫ В СОЦИАЛЬНЫХ СЕТЯХ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Актуальные видеолекции и много полезной информации</a:t>
            </a:r>
            <a:endParaRPr lang="ru-RU" altLang="ru-RU" sz="2800" b="1" dirty="0">
              <a:latin typeface="Arial" panose="020B0604020202020204" pitchFamily="34" charset="0"/>
            </a:endParaRPr>
          </a:p>
        </p:txBody>
      </p:sp>
      <p:sp>
        <p:nvSpPr>
          <p:cNvPr id="10" name="Прямоугольник 13"/>
          <p:cNvSpPr>
            <a:spLocks noChangeArrowheads="1"/>
          </p:cNvSpPr>
          <p:nvPr/>
        </p:nvSpPr>
        <p:spPr bwMode="auto">
          <a:xfrm>
            <a:off x="287424" y="142938"/>
            <a:ext cx="114300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ОБЛАСТНОЕ ГОСУДАРСТВЕННОЕ КАЗЕННОЕ УЧРЕЖДЕНИЕ «ЦЕНТР ПРОФИЛАКТИКИ НАРКОМАНИИ», ПОДВЕДОМСТВЕННОЕ МИНИСТЕРСТВУ ПО МОЛОДЕЖНОЙ ПОЛИТИКЕ ИРКУТСКОЙ ОБЛАСТИ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latin typeface="Arial" panose="020B0604020202020204" pitchFamily="34" charset="0"/>
              </a:rPr>
              <a:t>г</a:t>
            </a:r>
            <a:r>
              <a:rPr lang="ru-RU" altLang="ru-RU" sz="2800" dirty="0" smtClean="0">
                <a:latin typeface="Arial" panose="020B0604020202020204" pitchFamily="34" charset="0"/>
              </a:rPr>
              <a:t>. Иркутск, ул. Академическая, 74, офис 219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Телефон 8 (3952) 42-83-64 </a:t>
            </a:r>
            <a:r>
              <a:rPr lang="en-US" altLang="ru-RU" sz="2800" b="1" dirty="0" smtClean="0">
                <a:latin typeface="Arial" panose="020B0604020202020204" pitchFamily="34" charset="0"/>
              </a:rPr>
              <a:t>- </a:t>
            </a:r>
            <a:r>
              <a:rPr lang="ru-RU" altLang="ru-RU" sz="2800" dirty="0" smtClean="0">
                <a:latin typeface="Arial" panose="020B0604020202020204" pitchFamily="34" charset="0"/>
              </a:rPr>
              <a:t>Воробьева Татьяна Викторовна, начальник учебно-методического отдела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i="1" dirty="0" smtClean="0">
                <a:latin typeface="Arial" panose="020B0604020202020204" pitchFamily="34" charset="0"/>
              </a:rPr>
              <a:t>Электронная почта</a:t>
            </a:r>
            <a:r>
              <a:rPr lang="ru-RU" altLang="ru-RU" sz="2800" dirty="0" smtClean="0">
                <a:latin typeface="Arial" panose="020B0604020202020204" pitchFamily="34" charset="0"/>
              </a:rPr>
              <a:t>: </a:t>
            </a:r>
            <a:r>
              <a:rPr lang="en-US" altLang="ru-RU" sz="2800" b="1" u="sng" dirty="0" smtClean="0">
                <a:latin typeface="Arial" panose="020B0604020202020204" pitchFamily="34" charset="0"/>
                <a:hlinkClick r:id="rId5"/>
              </a:rPr>
              <a:t>ogu01@mail</a:t>
            </a:r>
            <a:r>
              <a:rPr lang="ru-RU" altLang="ru-RU" sz="2800" b="1" u="sng" dirty="0" smtClean="0">
                <a:latin typeface="Arial" panose="020B0604020202020204" pitchFamily="34" charset="0"/>
                <a:hlinkClick r:id="rId5"/>
              </a:rPr>
              <a:t>.</a:t>
            </a:r>
            <a:r>
              <a:rPr lang="en-US" altLang="ru-RU" sz="2800" b="1" u="sng" dirty="0" smtClean="0">
                <a:latin typeface="Arial" panose="020B0604020202020204" pitchFamily="34" charset="0"/>
                <a:hlinkClick r:id="rId5"/>
              </a:rPr>
              <a:t>ru</a:t>
            </a:r>
            <a:endParaRPr lang="en-US" altLang="ru-RU" sz="2800" b="1" u="sng" dirty="0" smtClean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dirty="0" smtClean="0">
                <a:latin typeface="Arial" panose="020B0604020202020204" pitchFamily="34" charset="0"/>
              </a:rPr>
              <a:t>8-902-769-15-82 </a:t>
            </a:r>
            <a:r>
              <a:rPr lang="ru-RU" altLang="ru-RU" sz="2800" b="1" dirty="0" smtClean="0">
                <a:latin typeface="Arial" panose="020B0604020202020204" pitchFamily="34" charset="0"/>
              </a:rPr>
              <a:t>Шубкина Олеся Викторовна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8-800-350-00-95</a:t>
            </a:r>
            <a:r>
              <a:rPr lang="ru-RU" altLang="ru-RU" sz="2800" dirty="0" smtClean="0">
                <a:latin typeface="Arial" panose="020B0604020202020204" pitchFamily="34" charset="0"/>
              </a:rPr>
              <a:t> круглосуточная служба «телефона доверия»</a:t>
            </a:r>
            <a:endParaRPr lang="ru-RU" altLang="ru-RU" sz="2800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 smtClean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85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5976" y="1076242"/>
            <a:ext cx="9246498" cy="4272594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- Успешная профилактика – это, когда у молодого человека самостоятельно сформировалось устойчивое антинаркотическое мировоззрение. </a:t>
            </a:r>
            <a:r>
              <a:rPr lang="ru-RU" dirty="0" smtClean="0">
                <a:solidFill>
                  <a:srgbClr val="FF0000"/>
                </a:solidFill>
              </a:rPr>
              <a:t>Иными словами, это, когда он сам решил, что наркотики – «мне это </a:t>
            </a:r>
            <a:r>
              <a:rPr lang="ru-RU" smtClean="0">
                <a:solidFill>
                  <a:srgbClr val="FF0000"/>
                </a:solidFill>
              </a:rPr>
              <a:t>не нужно», </a:t>
            </a:r>
            <a:r>
              <a:rPr lang="ru-RU" dirty="0" smtClean="0">
                <a:solidFill>
                  <a:srgbClr val="FF0000"/>
                </a:solidFill>
              </a:rPr>
              <a:t>а мы лишь помогли ему установить причинно-следственные связи 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1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13"/>
          <p:cNvSpPr>
            <a:spLocks noChangeArrowheads="1"/>
          </p:cNvSpPr>
          <p:nvPr/>
        </p:nvSpPr>
        <p:spPr bwMode="auto">
          <a:xfrm>
            <a:off x="287424" y="997180"/>
            <a:ext cx="114300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rgbClr val="9297CF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ОБЛАСТНОЕ ГОСУДАРСТВЕННОЕ КАЗЕННОЕ УЧРЕЖДЕНИЕ «ЦЕНТР ПРОФИЛАКТИКИ НАРКОМАНИИ», ПОДВЕДОМСТВЕННОЕ МИНИСТЕРСТВУ ПО МОЛОДЕЖНОЙ ПОЛИТИКЕ ИРКУТСКОЙ ОБЛАСТИ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Ежемесячно проходят обучающие онлайн-</a:t>
            </a:r>
            <a:r>
              <a:rPr lang="ru-RU" altLang="ru-RU" sz="2800" b="1" dirty="0" err="1" smtClean="0">
                <a:latin typeface="Arial" panose="020B0604020202020204" pitchFamily="34" charset="0"/>
              </a:rPr>
              <a:t>вебинары</a:t>
            </a:r>
            <a:r>
              <a:rPr lang="ru-RU" altLang="ru-RU" sz="2800" b="1" dirty="0" smtClean="0">
                <a:latin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на нашем канале на </a:t>
            </a:r>
            <a:r>
              <a:rPr lang="ru-RU" sz="2800" b="1" dirty="0">
                <a:latin typeface="+mn-lt"/>
              </a:rPr>
              <a:t>«</a:t>
            </a:r>
            <a:r>
              <a:rPr lang="ru-RU" sz="2800" b="1" dirty="0" err="1">
                <a:latin typeface="+mn-lt"/>
              </a:rPr>
              <a:t>YouTub</a:t>
            </a:r>
            <a:r>
              <a:rPr lang="en-US" sz="2800" b="1" dirty="0">
                <a:latin typeface="+mn-lt"/>
              </a:rPr>
              <a:t>e</a:t>
            </a:r>
            <a:r>
              <a:rPr lang="ru-RU" sz="2800" b="1" dirty="0">
                <a:latin typeface="+mn-lt"/>
              </a:rPr>
              <a:t>»</a:t>
            </a:r>
            <a:endParaRPr lang="ru-RU" sz="2800" dirty="0">
              <a:latin typeface="+mn-lt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 smtClean="0">
                <a:latin typeface="Arial" panose="020B0604020202020204" pitchFamily="34" charset="0"/>
              </a:rPr>
              <a:t>«Центр профилактики наркомании Иркутской области»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ru-RU" sz="2800" b="1" dirty="0">
                <a:latin typeface="Arial" panose="020B0604020202020204" pitchFamily="34" charset="0"/>
                <a:hlinkClick r:id="rId3"/>
              </a:rPr>
              <a:t>https://www.youtube.com/channel/UCyoiyxd2THXjNuptxOKpUqA</a:t>
            </a:r>
            <a:endParaRPr lang="ru-RU" altLang="ru-RU" sz="28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 dirty="0" smtClean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375" y="2454586"/>
            <a:ext cx="71448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+mj-lt"/>
              </a:rPr>
              <a:t>Благодарю за внимание!</a:t>
            </a:r>
            <a:endParaRPr lang="ru-RU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349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989" y="672671"/>
            <a:ext cx="11196917" cy="137160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Профилактика наркомании и других социально-негативных явлений одно из направлений воспитательной работы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7781542"/>
              </p:ext>
            </p:extLst>
          </p:nvPr>
        </p:nvGraphicFramePr>
        <p:xfrm>
          <a:off x="502023" y="2034987"/>
          <a:ext cx="10895760" cy="4213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204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638" y="639271"/>
            <a:ext cx="9246498" cy="80920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Наша миссия: 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86636" y="1892187"/>
            <a:ext cx="8368036" cy="34149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dirty="0" smtClean="0"/>
              <a:t>говорить с молодежью на одном языке о проблемах, касающихся каждого</a:t>
            </a:r>
            <a:r>
              <a:rPr lang="ru-RU" dirty="0" smtClean="0">
                <a:solidFill>
                  <a:schemeClr val="tx1"/>
                </a:solidFill>
              </a:rPr>
              <a:t>, уважать мнение, дискутировать, не врать, вовлекать в творческий процесс, закреплять знания на практике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63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857250"/>
            <a:ext cx="9525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94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931066" y="1129128"/>
            <a:ext cx="9246498" cy="8092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лучший </a:t>
            </a:r>
            <a:r>
              <a:rPr lang="ru-RU" dirty="0">
                <a:solidFill>
                  <a:schemeClr val="tx1"/>
                </a:solidFill>
              </a:rPr>
              <a:t>способ выучить любую тему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— объяснить её </a:t>
            </a:r>
            <a:r>
              <a:rPr lang="ru-RU" dirty="0" smtClean="0">
                <a:solidFill>
                  <a:srgbClr val="FF0000"/>
                </a:solidFill>
              </a:rPr>
              <a:t>другим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2"/>
          <a:stretch/>
        </p:blipFill>
        <p:spPr bwMode="auto">
          <a:xfrm>
            <a:off x="821870" y="1791380"/>
            <a:ext cx="8017330" cy="429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5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854867" y="1614928"/>
            <a:ext cx="9246498" cy="295029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1049" y="6032813"/>
            <a:ext cx="60479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/>
              <a:t>6. Наркотики сближают людей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34914" y="190973"/>
            <a:ext cx="52353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+mj-lt"/>
              </a:rPr>
              <a:t>Спорный вопрос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6612" y="196013"/>
            <a:ext cx="52353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92D050"/>
                </a:solidFill>
                <a:latin typeface="+mj-lt"/>
              </a:rPr>
              <a:t>ПРАВДА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4914" y="827523"/>
            <a:ext cx="52763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2800" b="1" dirty="0" smtClean="0"/>
              <a:t>Существуют ли «легкие» и «тяжелые» наркотики?</a:t>
            </a:r>
          </a:p>
          <a:p>
            <a:pPr marL="514350" indent="-514350" algn="just">
              <a:buAutoNum type="arabicPeriod"/>
            </a:pP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 rot="20832678">
            <a:off x="3038479" y="847953"/>
            <a:ext cx="3334871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Это МИФ!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39007" y="691598"/>
            <a:ext cx="53840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Данное деления не существует! Врачи, химики, юристы не признают его. </a:t>
            </a:r>
            <a:endParaRPr lang="ru-RU" b="1" dirty="0"/>
          </a:p>
          <a:p>
            <a:pPr marL="514350" indent="-514350" algn="just">
              <a:buAutoNum type="arabicPeriod"/>
            </a:pP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78345" y="1822909"/>
            <a:ext cx="52763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2. Наркотики расширяют сознание?</a:t>
            </a:r>
          </a:p>
          <a:p>
            <a:pPr marL="514350" indent="-514350" algn="just">
              <a:buAutoNum type="arabicPeriod"/>
            </a:pP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 rot="20832678">
            <a:off x="3391839" y="1889387"/>
            <a:ext cx="3334871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Это МИФ!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70507" y="1449354"/>
            <a:ext cx="5115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Наркотики могут открыть двери в другие миры… Но закрыть в этот. </a:t>
            </a:r>
            <a:endParaRPr lang="ru-RU" b="1" dirty="0"/>
          </a:p>
          <a:p>
            <a:pPr marL="514350" indent="-514350" algn="just">
              <a:buAutoNum type="arabicPeriod"/>
            </a:pP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5291" y="2964363"/>
            <a:ext cx="52763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3. Наркотики способствуют творчеству!</a:t>
            </a:r>
          </a:p>
          <a:p>
            <a:pPr marL="514350" indent="-514350" algn="just">
              <a:buAutoNum type="arabicPeriod"/>
            </a:pPr>
            <a:endParaRPr lang="ru-RU" sz="2800" b="1" dirty="0"/>
          </a:p>
        </p:txBody>
      </p:sp>
      <p:sp>
        <p:nvSpPr>
          <p:cNvPr id="17" name="TextBox 16"/>
          <p:cNvSpPr txBox="1"/>
          <p:nvPr/>
        </p:nvSpPr>
        <p:spPr>
          <a:xfrm rot="20832678">
            <a:off x="3647088" y="2874959"/>
            <a:ext cx="3334871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Это МИФ!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91083" y="2502698"/>
            <a:ext cx="48588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Творчество, в этом случае, - лишь жалкое оправдание зависимости. </a:t>
            </a:r>
            <a:endParaRPr lang="ru-RU" b="1" dirty="0"/>
          </a:p>
          <a:p>
            <a:pPr marL="514350" indent="-514350" algn="just">
              <a:buAutoNum type="arabicPeriod"/>
            </a:pP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55292" y="3944100"/>
            <a:ext cx="53840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4. Если не колешься – значит не наркоман!</a:t>
            </a:r>
            <a:endParaRPr lang="ru-RU" sz="2400" b="1" dirty="0"/>
          </a:p>
          <a:p>
            <a:pPr marL="514350" indent="-514350" algn="just">
              <a:buAutoNum type="arabicPeriod"/>
            </a:pP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 rot="20832678">
            <a:off x="3604421" y="4016414"/>
            <a:ext cx="3334871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Это МИФ!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44870" y="3343936"/>
            <a:ext cx="40789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rgbClr val="000000"/>
                </a:solidFill>
              </a:rPr>
              <a:t>Наркоманом можно стать употребляя наркотики и в виде таблеток, порошка, курительной смеси.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55292" y="4944374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5. Наркотики – признак </a:t>
            </a:r>
            <a:r>
              <a:rPr lang="ru-RU" sz="2800" b="1" dirty="0" smtClean="0"/>
              <a:t>того</a:t>
            </a:r>
            <a:r>
              <a:rPr lang="ru-RU" sz="2400" b="1" dirty="0" smtClean="0"/>
              <a:t>, что ты при деньгах!</a:t>
            </a:r>
            <a:endParaRPr lang="ru-RU" sz="2400" b="1" dirty="0"/>
          </a:p>
        </p:txBody>
      </p:sp>
      <p:sp>
        <p:nvSpPr>
          <p:cNvPr id="26" name="TextBox 25"/>
          <p:cNvSpPr txBox="1"/>
          <p:nvPr/>
        </p:nvSpPr>
        <p:spPr>
          <a:xfrm rot="20832678">
            <a:off x="3712415" y="4903818"/>
            <a:ext cx="3334871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Это МИФ!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191562" y="4565218"/>
            <a:ext cx="40789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solidFill>
                  <a:srgbClr val="000000"/>
                </a:solidFill>
              </a:rPr>
              <a:t>По настоящему богатые люди ведут крайне здоровый образ жизни.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832678">
            <a:off x="3812895" y="5848101"/>
            <a:ext cx="3334871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Это МИФ!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288592" y="5492844"/>
            <a:ext cx="40789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solidFill>
                  <a:srgbClr val="000000"/>
                </a:solidFill>
              </a:rPr>
              <a:t>Треть всех убийств, изнасилований происходит под воздействием алкоголя и наркотиков!</a:t>
            </a:r>
            <a:endParaRPr lang="ru-RU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15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9" grpId="0"/>
      <p:bldP spid="20" grpId="0"/>
      <p:bldP spid="22" grpId="0" animBg="1"/>
      <p:bldP spid="23" grpId="0"/>
      <p:bldP spid="24" grpId="0"/>
      <p:bldP spid="26" grpId="0" animBg="1"/>
      <p:bldP spid="27" grpId="0"/>
      <p:bldP spid="28" grpId="0" animBg="1"/>
      <p:bldP spid="2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6856</TotalTime>
  <Words>1125</Words>
  <Application>Microsoft Office PowerPoint</Application>
  <PresentationFormat>Широкоэкранный</PresentationFormat>
  <Paragraphs>173</Paragraphs>
  <Slides>41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0" baseType="lpstr">
      <vt:lpstr>Arial</vt:lpstr>
      <vt:lpstr>Arial Black</vt:lpstr>
      <vt:lpstr>Arial Narrow</vt:lpstr>
      <vt:lpstr>Calibri</vt:lpstr>
      <vt:lpstr>Georgia</vt:lpstr>
      <vt:lpstr>Times New Roman</vt:lpstr>
      <vt:lpstr>Titillium</vt:lpstr>
      <vt:lpstr>Wingdings 3</vt:lpstr>
      <vt:lpstr>Главная</vt:lpstr>
      <vt:lpstr>ОГКУ «Центр профилактики наркомании» </vt:lpstr>
      <vt:lpstr>Презентация PowerPoint</vt:lpstr>
      <vt:lpstr>Не нужно замалчивать проблему</vt:lpstr>
      <vt:lpstr>- Успешная профилактика – это, когда у молодого человека самостоятельно сформировалось устойчивое антинаркотическое мировоззрение. Иными словами, это, когда он сам решил, что наркотики – «мне это не нужно», а мы лишь помогли ему установить причинно-следственные связи  </vt:lpstr>
      <vt:lpstr>Профилактика наркомании и других социально-негативных явлений одно из направлений воспитательной работы</vt:lpstr>
      <vt:lpstr>Наша миссия: </vt:lpstr>
      <vt:lpstr>Презентация PowerPoint</vt:lpstr>
      <vt:lpstr>лучший способ выучить любую тему — объяснить её другим </vt:lpstr>
      <vt:lpstr>Презентация PowerPoint</vt:lpstr>
      <vt:lpstr> Антинаркотический квиз </vt:lpstr>
      <vt:lpstr> Антинаркотический квиз </vt:lpstr>
      <vt:lpstr>Презентация PowerPoint</vt:lpstr>
      <vt:lpstr>Квест-погружение «Демоны молодости: История одной зависимости»</vt:lpstr>
      <vt:lpstr>ПРОЕКТ «КВЕСТ-ПОГРУЖЕНИЕ  «ДЕМОНЫ МОЛОДОСТИ: ИСТОРИЯ ОДНОЙ ЗАВИСИМОСТИ»</vt:lpstr>
      <vt:lpstr>Квест-погружение «Демоны молодости: История одной зависимости»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Онлайн-конкурс «Вирус знаний» 1 этап – эссе </vt:lpstr>
      <vt:lpstr> Онлайн-конкурс «Вирус знаний» 2 этап – источник здоровых эндофинов</vt:lpstr>
      <vt:lpstr> Онлайн-конкурс «Вирус знаний» 3 этап – конкурс репостов</vt:lpstr>
      <vt:lpstr>Презентация PowerPoint</vt:lpstr>
      <vt:lpstr>Презентация PowerPoint</vt:lpstr>
      <vt:lpstr>Презентация PowerPoint</vt:lpstr>
      <vt:lpstr>Семинары на базе музея судебной медицины ФГБОУ ВО «Иркутский государственный медицинский университет»</vt:lpstr>
      <vt:lpstr>Общероссийская  общественная организация  поддержки президентских инициатив в области здоровьесбережения нации «Общее дело»</vt:lpstr>
      <vt:lpstr>Профилактика тоже может быть творчеством </vt:lpstr>
      <vt:lpstr> Творческая мастерская</vt:lpstr>
      <vt:lpstr>Презентация PowerPoint</vt:lpstr>
      <vt:lpstr> Творческая мастерская</vt:lpstr>
      <vt:lpstr>Презентация PowerPoint</vt:lpstr>
      <vt:lpstr>Мероприятия по принципу «Равный равному»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Glooming</dc:creator>
  <cp:lastModifiedBy>ОЛЕСЯ</cp:lastModifiedBy>
  <cp:revision>393</cp:revision>
  <dcterms:created xsi:type="dcterms:W3CDTF">2018-10-20T18:40:46Z</dcterms:created>
  <dcterms:modified xsi:type="dcterms:W3CDTF">2021-04-22T23:45:03Z</dcterms:modified>
</cp:coreProperties>
</file>